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0"/>
  </p:notesMasterIdLst>
  <p:sldIdLst>
    <p:sldId id="256" r:id="rId5"/>
    <p:sldId id="258" r:id="rId6"/>
    <p:sldId id="257" r:id="rId7"/>
    <p:sldId id="259" r:id="rId8"/>
    <p:sldId id="276" r:id="rId9"/>
    <p:sldId id="266" r:id="rId10"/>
    <p:sldId id="265" r:id="rId11"/>
    <p:sldId id="268" r:id="rId12"/>
    <p:sldId id="281" r:id="rId13"/>
    <p:sldId id="267" r:id="rId14"/>
    <p:sldId id="260" r:id="rId15"/>
    <p:sldId id="264" r:id="rId16"/>
    <p:sldId id="261" r:id="rId17"/>
    <p:sldId id="272" r:id="rId18"/>
    <p:sldId id="277" r:id="rId19"/>
    <p:sldId id="263" r:id="rId20"/>
    <p:sldId id="262" r:id="rId21"/>
    <p:sldId id="278" r:id="rId22"/>
    <p:sldId id="279" r:id="rId23"/>
    <p:sldId id="269" r:id="rId24"/>
    <p:sldId id="270" r:id="rId25"/>
    <p:sldId id="280" r:id="rId26"/>
    <p:sldId id="273" r:id="rId27"/>
    <p:sldId id="274" r:id="rId28"/>
    <p:sldId id="27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F4126E-6230-45BB-88DD-04B976B0E910}" v="12" dt="2024-04-27T13:09:30.1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65"/>
    <p:restoredTop sz="81719" autoAdjust="0"/>
  </p:normalViewPr>
  <p:slideViewPr>
    <p:cSldViewPr snapToGrid="0">
      <p:cViewPr varScale="1">
        <p:scale>
          <a:sx n="90" d="100"/>
          <a:sy n="90" d="100"/>
        </p:scale>
        <p:origin x="45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microsoft.com/office/2015/10/relationships/revisionInfo" Target="revisionInfo.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4F19CF-D6F4-9246-A8C5-00AE9E8EFE8F}" type="datetimeFigureOut">
              <a:rPr lang="en-US" smtClean="0"/>
              <a:t>4/28/2024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AECACD-2FC7-4F4B-BC75-F032BF149EFD}" type="slidenum">
              <a:rPr lang="en-US" smtClean="0"/>
              <a:t>‹#›</a:t>
            </a:fld>
            <a:endParaRPr lang="en-US"/>
          </a:p>
        </p:txBody>
      </p:sp>
    </p:spTree>
    <p:extLst>
      <p:ext uri="{BB962C8B-B14F-4D97-AF65-F5344CB8AC3E}">
        <p14:creationId xmlns:p14="http://schemas.microsoft.com/office/powerpoint/2010/main" val="3507603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 Page</a:t>
            </a:r>
          </a:p>
        </p:txBody>
      </p:sp>
      <p:sp>
        <p:nvSpPr>
          <p:cNvPr id="4" name="Slide Number Placeholder 3"/>
          <p:cNvSpPr>
            <a:spLocks noGrp="1"/>
          </p:cNvSpPr>
          <p:nvPr>
            <p:ph type="sldNum" sz="quarter" idx="5"/>
          </p:nvPr>
        </p:nvSpPr>
        <p:spPr/>
        <p:txBody>
          <a:bodyPr/>
          <a:lstStyle/>
          <a:p>
            <a:fld id="{15AECACD-2FC7-4F4B-BC75-F032BF149EFD}" type="slidenum">
              <a:rPr lang="en-US" smtClean="0"/>
              <a:t>1</a:t>
            </a:fld>
            <a:endParaRPr lang="en-US"/>
          </a:p>
        </p:txBody>
      </p:sp>
    </p:spTree>
    <p:extLst>
      <p:ext uri="{BB962C8B-B14F-4D97-AF65-F5344CB8AC3E}">
        <p14:creationId xmlns:p14="http://schemas.microsoft.com/office/powerpoint/2010/main" val="1089460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Figma - Jacob</a:t>
            </a:r>
          </a:p>
        </p:txBody>
      </p:sp>
      <p:sp>
        <p:nvSpPr>
          <p:cNvPr id="4" name="Slide Number Placeholder 3"/>
          <p:cNvSpPr>
            <a:spLocks noGrp="1"/>
          </p:cNvSpPr>
          <p:nvPr>
            <p:ph type="sldNum" sz="quarter" idx="5"/>
          </p:nvPr>
        </p:nvSpPr>
        <p:spPr/>
        <p:txBody>
          <a:bodyPr/>
          <a:lstStyle/>
          <a:p>
            <a:fld id="{15AECACD-2FC7-4F4B-BC75-F032BF149EFD}" type="slidenum">
              <a:rPr lang="en-US" smtClean="0"/>
              <a:t>10</a:t>
            </a:fld>
            <a:endParaRPr lang="en-US"/>
          </a:p>
        </p:txBody>
      </p:sp>
    </p:spTree>
    <p:extLst>
      <p:ext uri="{BB962C8B-B14F-4D97-AF65-F5344CB8AC3E}">
        <p14:creationId xmlns:p14="http://schemas.microsoft.com/office/powerpoint/2010/main" val="1324651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Frontend Owen</a:t>
            </a:r>
          </a:p>
          <a:p>
            <a:r>
              <a:rPr lang="en-US" dirty="0"/>
              <a:t>Tailwinds</a:t>
            </a:r>
          </a:p>
          <a:p>
            <a:r>
              <a:rPr lang="en-US" dirty="0"/>
              <a:t>Blazor</a:t>
            </a:r>
          </a:p>
          <a:p>
            <a:r>
              <a:rPr lang="en-US" dirty="0"/>
              <a:t>(Figma)</a:t>
            </a:r>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11</a:t>
            </a:fld>
            <a:endParaRPr lang="en-US"/>
          </a:p>
        </p:txBody>
      </p:sp>
    </p:spTree>
    <p:extLst>
      <p:ext uri="{BB962C8B-B14F-4D97-AF65-F5344CB8AC3E}">
        <p14:creationId xmlns:p14="http://schemas.microsoft.com/office/powerpoint/2010/main" val="3340663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Tailwinds</a:t>
            </a:r>
          </a:p>
          <a:p>
            <a:endParaRPr lang="en-US" dirty="0"/>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12</a:t>
            </a:fld>
            <a:endParaRPr lang="en-US"/>
          </a:p>
        </p:txBody>
      </p:sp>
    </p:spTree>
    <p:extLst>
      <p:ext uri="{BB962C8B-B14F-4D97-AF65-F5344CB8AC3E}">
        <p14:creationId xmlns:p14="http://schemas.microsoft.com/office/powerpoint/2010/main" val="13457323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Owen</a:t>
            </a:r>
          </a:p>
        </p:txBody>
      </p:sp>
      <p:sp>
        <p:nvSpPr>
          <p:cNvPr id="4" name="Slide Number Placeholder 3"/>
          <p:cNvSpPr>
            <a:spLocks noGrp="1"/>
          </p:cNvSpPr>
          <p:nvPr>
            <p:ph type="sldNum" sz="quarter" idx="5"/>
          </p:nvPr>
        </p:nvSpPr>
        <p:spPr/>
        <p:txBody>
          <a:bodyPr/>
          <a:lstStyle/>
          <a:p>
            <a:fld id="{15AECACD-2FC7-4F4B-BC75-F032BF149EFD}" type="slidenum">
              <a:rPr lang="en-US" smtClean="0"/>
              <a:t>13</a:t>
            </a:fld>
            <a:endParaRPr lang="en-US"/>
          </a:p>
        </p:txBody>
      </p:sp>
    </p:spTree>
    <p:extLst>
      <p:ext uri="{BB962C8B-B14F-4D97-AF65-F5344CB8AC3E}">
        <p14:creationId xmlns:p14="http://schemas.microsoft.com/office/powerpoint/2010/main" val="1518494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Owen</a:t>
            </a:r>
          </a:p>
        </p:txBody>
      </p:sp>
      <p:sp>
        <p:nvSpPr>
          <p:cNvPr id="4" name="Slide Number Placeholder 3"/>
          <p:cNvSpPr>
            <a:spLocks noGrp="1"/>
          </p:cNvSpPr>
          <p:nvPr>
            <p:ph type="sldNum" sz="quarter" idx="5"/>
          </p:nvPr>
        </p:nvSpPr>
        <p:spPr/>
        <p:txBody>
          <a:bodyPr/>
          <a:lstStyle/>
          <a:p>
            <a:fld id="{15AECACD-2FC7-4F4B-BC75-F032BF149EFD}" type="slidenum">
              <a:rPr lang="en-US" smtClean="0"/>
              <a:t>14</a:t>
            </a:fld>
            <a:endParaRPr lang="en-US"/>
          </a:p>
        </p:txBody>
      </p:sp>
    </p:spTree>
    <p:extLst>
      <p:ext uri="{BB962C8B-B14F-4D97-AF65-F5344CB8AC3E}">
        <p14:creationId xmlns:p14="http://schemas.microsoft.com/office/powerpoint/2010/main" val="3863987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Hosting/Server - Steve</a:t>
            </a:r>
          </a:p>
          <a:p>
            <a:endParaRPr lang="en-US" dirty="0"/>
          </a:p>
          <a:p>
            <a:r>
              <a:rPr lang="en-US" dirty="0"/>
              <a:t>Azure</a:t>
            </a:r>
          </a:p>
          <a:p>
            <a:r>
              <a:rPr lang="en-US" dirty="0"/>
              <a:t>Deployment?</a:t>
            </a:r>
          </a:p>
          <a:p>
            <a:r>
              <a:rPr lang="en-US" dirty="0"/>
              <a:t>(Link to Github Actions)</a:t>
            </a:r>
          </a:p>
          <a:p>
            <a:r>
              <a:rPr lang="en-US" dirty="0"/>
              <a:t>(Link to PID)</a:t>
            </a:r>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15</a:t>
            </a:fld>
            <a:endParaRPr lang="en-US"/>
          </a:p>
        </p:txBody>
      </p:sp>
    </p:spTree>
    <p:extLst>
      <p:ext uri="{BB962C8B-B14F-4D97-AF65-F5344CB8AC3E}">
        <p14:creationId xmlns:p14="http://schemas.microsoft.com/office/powerpoint/2010/main" val="11935372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ea typeface="Calibri"/>
                <a:cs typeface="Calibri"/>
              </a:rPr>
              <a:t>Github</a:t>
            </a:r>
            <a:r>
              <a:rPr lang="en-US" dirty="0">
                <a:ea typeface="Calibri"/>
                <a:cs typeface="Calibri"/>
              </a:rPr>
              <a:t> Actions - Gaetano</a:t>
            </a:r>
          </a:p>
          <a:p>
            <a:endParaRPr lang="en-US" dirty="0">
              <a:ea typeface="Calibri"/>
              <a:cs typeface="Calibri"/>
            </a:endParaRPr>
          </a:p>
          <a:p>
            <a:pPr marL="171450" indent="-171450">
              <a:lnSpc>
                <a:spcPct val="90000"/>
              </a:lnSpc>
              <a:spcBef>
                <a:spcPts val="1000"/>
              </a:spcBef>
              <a:buFont typeface="Arial"/>
              <a:buChar char="•"/>
            </a:pPr>
            <a:r>
              <a:rPr lang="en-US" dirty="0"/>
              <a:t>How it builds the application</a:t>
            </a:r>
            <a:endParaRPr lang="en-US" dirty="0">
              <a:cs typeface="Calibri"/>
            </a:endParaRPr>
          </a:p>
          <a:p>
            <a:pPr marL="171450" indent="-171450">
              <a:lnSpc>
                <a:spcPct val="90000"/>
              </a:lnSpc>
              <a:spcBef>
                <a:spcPts val="1000"/>
              </a:spcBef>
              <a:buFont typeface="Arial"/>
              <a:buChar char="•"/>
            </a:pPr>
            <a:r>
              <a:rPr lang="en-US" dirty="0"/>
              <a:t>How it Tests the application</a:t>
            </a:r>
            <a:endParaRPr lang="en-US" dirty="0">
              <a:cs typeface="Calibri"/>
            </a:endParaRPr>
          </a:p>
          <a:p>
            <a:pPr marL="171450" indent="-171450">
              <a:lnSpc>
                <a:spcPct val="90000"/>
              </a:lnSpc>
              <a:spcBef>
                <a:spcPts val="1000"/>
              </a:spcBef>
              <a:buFont typeface="Arial"/>
              <a:buChar char="•"/>
            </a:pPr>
            <a:r>
              <a:rPr lang="en-US" dirty="0"/>
              <a:t>How it deploys the application</a:t>
            </a:r>
          </a:p>
        </p:txBody>
      </p:sp>
      <p:sp>
        <p:nvSpPr>
          <p:cNvPr id="4" name="Slide Number Placeholder 3"/>
          <p:cNvSpPr>
            <a:spLocks noGrp="1"/>
          </p:cNvSpPr>
          <p:nvPr>
            <p:ph type="sldNum" sz="quarter" idx="5"/>
          </p:nvPr>
        </p:nvSpPr>
        <p:spPr/>
        <p:txBody>
          <a:bodyPr/>
          <a:lstStyle/>
          <a:p>
            <a:fld id="{15AECACD-2FC7-4F4B-BC75-F032BF149EFD}" type="slidenum">
              <a:rPr lang="en-US" smtClean="0"/>
              <a:t>16</a:t>
            </a:fld>
            <a:endParaRPr lang="en-US"/>
          </a:p>
        </p:txBody>
      </p:sp>
    </p:spTree>
    <p:extLst>
      <p:ext uri="{BB962C8B-B14F-4D97-AF65-F5344CB8AC3E}">
        <p14:creationId xmlns:p14="http://schemas.microsoft.com/office/powerpoint/2010/main" val="917295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Github</a:t>
            </a:r>
            <a:r>
              <a:rPr lang="en-US" dirty="0"/>
              <a:t> Version Control - Gaetano</a:t>
            </a:r>
          </a:p>
          <a:p>
            <a:endParaRPr lang="en-US" dirty="0"/>
          </a:p>
          <a:p>
            <a:pPr marL="0" indent="0">
              <a:buNone/>
            </a:pPr>
            <a:r>
              <a:rPr lang="en-US" dirty="0"/>
              <a:t>Main branch – Final deployed product</a:t>
            </a:r>
          </a:p>
          <a:p>
            <a:pPr marL="0" indent="0">
              <a:buNone/>
            </a:pPr>
            <a:r>
              <a:rPr lang="en-US" dirty="0"/>
              <a:t>Master branch – Final undeployed product</a:t>
            </a:r>
          </a:p>
          <a:p>
            <a:pPr marL="0" indent="0">
              <a:buNone/>
            </a:pPr>
            <a:r>
              <a:rPr lang="en-US" dirty="0"/>
              <a:t>Dev branches – Individual tasks</a:t>
            </a:r>
          </a:p>
          <a:p>
            <a:pPr marL="0" indent="0">
              <a:buNone/>
            </a:pPr>
            <a:r>
              <a:rPr lang="en-US" dirty="0"/>
              <a:t>(Animate between, images of branches)</a:t>
            </a:r>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17</a:t>
            </a:fld>
            <a:endParaRPr lang="en-US"/>
          </a:p>
        </p:txBody>
      </p:sp>
    </p:spTree>
    <p:extLst>
      <p:ext uri="{BB962C8B-B14F-4D97-AF65-F5344CB8AC3E}">
        <p14:creationId xmlns:p14="http://schemas.microsoft.com/office/powerpoint/2010/main" val="4260628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Github</a:t>
            </a:r>
            <a:r>
              <a:rPr lang="en-US" dirty="0"/>
              <a:t> Project - Gaetano</a:t>
            </a:r>
          </a:p>
          <a:p>
            <a:endParaRPr lang="en-US" dirty="0"/>
          </a:p>
          <a:p>
            <a:r>
              <a:rPr lang="en-US" dirty="0"/>
              <a:t>Kanban board (Sprint 1 -3 and additional features)</a:t>
            </a:r>
          </a:p>
          <a:p>
            <a:r>
              <a:rPr lang="en-US" dirty="0"/>
              <a:t>Backlog</a:t>
            </a:r>
          </a:p>
          <a:p>
            <a:r>
              <a:rPr lang="en-US" dirty="0"/>
              <a:t>Priority</a:t>
            </a:r>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18</a:t>
            </a:fld>
            <a:endParaRPr lang="en-US"/>
          </a:p>
        </p:txBody>
      </p:sp>
    </p:spTree>
    <p:extLst>
      <p:ext uri="{BB962C8B-B14F-4D97-AF65-F5344CB8AC3E}">
        <p14:creationId xmlns:p14="http://schemas.microsoft.com/office/powerpoint/2010/main" val="7717029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Milestones - Steve</a:t>
            </a:r>
          </a:p>
          <a:p>
            <a:endParaRPr lang="en-US" dirty="0"/>
          </a:p>
          <a:p>
            <a:r>
              <a:rPr lang="en-US" dirty="0"/>
              <a:t>Milestones for each sprint</a:t>
            </a:r>
          </a:p>
          <a:p>
            <a:r>
              <a:rPr lang="en-US" dirty="0"/>
              <a:t>(Link to proposed solution)</a:t>
            </a:r>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19</a:t>
            </a:fld>
            <a:endParaRPr lang="en-US"/>
          </a:p>
        </p:txBody>
      </p:sp>
    </p:spTree>
    <p:extLst>
      <p:ext uri="{BB962C8B-B14F-4D97-AF65-F5344CB8AC3E}">
        <p14:creationId xmlns:p14="http://schemas.microsoft.com/office/powerpoint/2010/main" val="3026513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Team – Tyler</a:t>
            </a:r>
          </a:p>
        </p:txBody>
      </p:sp>
      <p:sp>
        <p:nvSpPr>
          <p:cNvPr id="4" name="Slide Number Placeholder 3"/>
          <p:cNvSpPr>
            <a:spLocks noGrp="1"/>
          </p:cNvSpPr>
          <p:nvPr>
            <p:ph type="sldNum" sz="quarter" idx="5"/>
          </p:nvPr>
        </p:nvSpPr>
        <p:spPr/>
        <p:txBody>
          <a:bodyPr/>
          <a:lstStyle/>
          <a:p>
            <a:fld id="{15AECACD-2FC7-4F4B-BC75-F032BF149EFD}" type="slidenum">
              <a:rPr lang="en-US" smtClean="0"/>
              <a:t>2</a:t>
            </a:fld>
            <a:endParaRPr lang="en-US"/>
          </a:p>
        </p:txBody>
      </p:sp>
    </p:spTree>
    <p:extLst>
      <p:ext uri="{BB962C8B-B14F-4D97-AF65-F5344CB8AC3E}">
        <p14:creationId xmlns:p14="http://schemas.microsoft.com/office/powerpoint/2010/main" val="32763416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Owen</a:t>
            </a:r>
          </a:p>
        </p:txBody>
      </p:sp>
      <p:sp>
        <p:nvSpPr>
          <p:cNvPr id="4" name="Slide Number Placeholder 3"/>
          <p:cNvSpPr>
            <a:spLocks noGrp="1"/>
          </p:cNvSpPr>
          <p:nvPr>
            <p:ph type="sldNum" sz="quarter" idx="5"/>
          </p:nvPr>
        </p:nvSpPr>
        <p:spPr/>
        <p:txBody>
          <a:bodyPr/>
          <a:lstStyle/>
          <a:p>
            <a:fld id="{15AECACD-2FC7-4F4B-BC75-F032BF149EFD}" type="slidenum">
              <a:rPr lang="en-US" smtClean="0"/>
              <a:t>21</a:t>
            </a:fld>
            <a:endParaRPr lang="en-US"/>
          </a:p>
        </p:txBody>
      </p:sp>
    </p:spTree>
    <p:extLst>
      <p:ext uri="{BB962C8B-B14F-4D97-AF65-F5344CB8AC3E}">
        <p14:creationId xmlns:p14="http://schemas.microsoft.com/office/powerpoint/2010/main" val="32365015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Steve</a:t>
            </a:r>
          </a:p>
        </p:txBody>
      </p:sp>
      <p:sp>
        <p:nvSpPr>
          <p:cNvPr id="4" name="Slide Number Placeholder 3"/>
          <p:cNvSpPr>
            <a:spLocks noGrp="1"/>
          </p:cNvSpPr>
          <p:nvPr>
            <p:ph type="sldNum" sz="quarter" idx="5"/>
          </p:nvPr>
        </p:nvSpPr>
        <p:spPr/>
        <p:txBody>
          <a:bodyPr/>
          <a:lstStyle/>
          <a:p>
            <a:fld id="{15AECACD-2FC7-4F4B-BC75-F032BF149EFD}" type="slidenum">
              <a:rPr lang="en-US" smtClean="0"/>
              <a:t>22</a:t>
            </a:fld>
            <a:endParaRPr lang="en-US"/>
          </a:p>
        </p:txBody>
      </p:sp>
    </p:spTree>
    <p:extLst>
      <p:ext uri="{BB962C8B-B14F-4D97-AF65-F5344CB8AC3E}">
        <p14:creationId xmlns:p14="http://schemas.microsoft.com/office/powerpoint/2010/main" val="1219189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Steve</a:t>
            </a:r>
          </a:p>
        </p:txBody>
      </p:sp>
      <p:sp>
        <p:nvSpPr>
          <p:cNvPr id="4" name="Slide Number Placeholder 3"/>
          <p:cNvSpPr>
            <a:spLocks noGrp="1"/>
          </p:cNvSpPr>
          <p:nvPr>
            <p:ph type="sldNum" sz="quarter" idx="5"/>
          </p:nvPr>
        </p:nvSpPr>
        <p:spPr/>
        <p:txBody>
          <a:bodyPr/>
          <a:lstStyle/>
          <a:p>
            <a:fld id="{15AECACD-2FC7-4F4B-BC75-F032BF149EFD}" type="slidenum">
              <a:rPr lang="en-US" smtClean="0"/>
              <a:t>23</a:t>
            </a:fld>
            <a:endParaRPr lang="en-US"/>
          </a:p>
        </p:txBody>
      </p:sp>
    </p:spTree>
    <p:extLst>
      <p:ext uri="{BB962C8B-B14F-4D97-AF65-F5344CB8AC3E}">
        <p14:creationId xmlns:p14="http://schemas.microsoft.com/office/powerpoint/2010/main" val="11852171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25</a:t>
            </a:fld>
            <a:endParaRPr lang="en-US"/>
          </a:p>
        </p:txBody>
      </p:sp>
    </p:spTree>
    <p:extLst>
      <p:ext uri="{BB962C8B-B14F-4D97-AF65-F5344CB8AC3E}">
        <p14:creationId xmlns:p14="http://schemas.microsoft.com/office/powerpoint/2010/main" val="512997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Statement - Tyler</a:t>
            </a:r>
          </a:p>
        </p:txBody>
      </p:sp>
      <p:sp>
        <p:nvSpPr>
          <p:cNvPr id="4" name="Slide Number Placeholder 3"/>
          <p:cNvSpPr>
            <a:spLocks noGrp="1"/>
          </p:cNvSpPr>
          <p:nvPr>
            <p:ph type="sldNum" sz="quarter" idx="5"/>
          </p:nvPr>
        </p:nvSpPr>
        <p:spPr/>
        <p:txBody>
          <a:bodyPr/>
          <a:lstStyle/>
          <a:p>
            <a:fld id="{15AECACD-2FC7-4F4B-BC75-F032BF149EFD}" type="slidenum">
              <a:rPr lang="en-US" smtClean="0"/>
              <a:t>3</a:t>
            </a:fld>
            <a:endParaRPr lang="en-US"/>
          </a:p>
        </p:txBody>
      </p:sp>
    </p:spTree>
    <p:extLst>
      <p:ext uri="{BB962C8B-B14F-4D97-AF65-F5344CB8AC3E}">
        <p14:creationId xmlns:p14="http://schemas.microsoft.com/office/powerpoint/2010/main" val="3000520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Solution Proposal - Tyler</a:t>
            </a:r>
          </a:p>
        </p:txBody>
      </p:sp>
      <p:sp>
        <p:nvSpPr>
          <p:cNvPr id="4" name="Slide Number Placeholder 3"/>
          <p:cNvSpPr>
            <a:spLocks noGrp="1"/>
          </p:cNvSpPr>
          <p:nvPr>
            <p:ph type="sldNum" sz="quarter" idx="5"/>
          </p:nvPr>
        </p:nvSpPr>
        <p:spPr/>
        <p:txBody>
          <a:bodyPr/>
          <a:lstStyle/>
          <a:p>
            <a:fld id="{15AECACD-2FC7-4F4B-BC75-F032BF149EFD}" type="slidenum">
              <a:rPr lang="en-US" smtClean="0"/>
              <a:t>4</a:t>
            </a:fld>
            <a:endParaRPr lang="en-US"/>
          </a:p>
        </p:txBody>
      </p:sp>
    </p:spTree>
    <p:extLst>
      <p:ext uri="{BB962C8B-B14F-4D97-AF65-F5344CB8AC3E}">
        <p14:creationId xmlns:p14="http://schemas.microsoft.com/office/powerpoint/2010/main" val="3638924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Requirements - Jacob</a:t>
            </a:r>
          </a:p>
          <a:p>
            <a:endParaRPr lang="en-US" dirty="0"/>
          </a:p>
          <a:p>
            <a:r>
              <a:rPr lang="en-US" dirty="0"/>
              <a:t>Problem statement (Link to)</a:t>
            </a:r>
          </a:p>
          <a:p>
            <a:r>
              <a:rPr lang="en-US" dirty="0"/>
              <a:t>Solution (Link to)</a:t>
            </a:r>
          </a:p>
          <a:p>
            <a:r>
              <a:rPr lang="en-US" dirty="0"/>
              <a:t>Requirements</a:t>
            </a:r>
          </a:p>
          <a:p>
            <a:r>
              <a:rPr lang="en-US" dirty="0"/>
              <a:t>Table of requirements(Image)</a:t>
            </a:r>
          </a:p>
          <a:p>
            <a:r>
              <a:rPr lang="en-US" dirty="0"/>
              <a:t>+ Nice to have features(Image)</a:t>
            </a:r>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5</a:t>
            </a:fld>
            <a:endParaRPr lang="en-US"/>
          </a:p>
        </p:txBody>
      </p:sp>
    </p:spTree>
    <p:extLst>
      <p:ext uri="{BB962C8B-B14F-4D97-AF65-F5344CB8AC3E}">
        <p14:creationId xmlns:p14="http://schemas.microsoft.com/office/powerpoint/2010/main" val="2599670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Teams Collaboration - Owen</a:t>
            </a:r>
          </a:p>
          <a:p>
            <a:endParaRPr lang="en-US" dirty="0"/>
          </a:p>
          <a:p>
            <a:r>
              <a:rPr lang="en-US" dirty="0"/>
              <a:t>Sharing documentation – Teams files</a:t>
            </a:r>
          </a:p>
          <a:p>
            <a:r>
              <a:rPr lang="en-US" dirty="0"/>
              <a:t>Communication – Teams and Discord</a:t>
            </a:r>
          </a:p>
          <a:p>
            <a:r>
              <a:rPr lang="en-US" dirty="0"/>
              <a:t>Weekly updates</a:t>
            </a:r>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6</a:t>
            </a:fld>
            <a:endParaRPr lang="en-US"/>
          </a:p>
        </p:txBody>
      </p:sp>
    </p:spTree>
    <p:extLst>
      <p:ext uri="{BB962C8B-B14F-4D97-AF65-F5344CB8AC3E}">
        <p14:creationId xmlns:p14="http://schemas.microsoft.com/office/powerpoint/2010/main" val="1856070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Sprint Routine - Tyler</a:t>
            </a:r>
          </a:p>
          <a:p>
            <a:endParaRPr lang="en-US" dirty="0"/>
          </a:p>
          <a:p>
            <a:r>
              <a:rPr lang="en-US" dirty="0"/>
              <a:t>Weekly updates</a:t>
            </a:r>
          </a:p>
          <a:p>
            <a:r>
              <a:rPr lang="en-US" dirty="0"/>
              <a:t>Monday and Thursday</a:t>
            </a:r>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7</a:t>
            </a:fld>
            <a:endParaRPr lang="en-US"/>
          </a:p>
        </p:txBody>
      </p:sp>
    </p:spTree>
    <p:extLst>
      <p:ext uri="{BB962C8B-B14F-4D97-AF65-F5344CB8AC3E}">
        <p14:creationId xmlns:p14="http://schemas.microsoft.com/office/powerpoint/2010/main" val="27050750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Sprints(1, 2, 3) - Gaetano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Link back to requirements and solution, talk about what we need in each sprint </a:t>
            </a:r>
          </a:p>
          <a:p>
            <a:endParaRPr lang="en-US" dirty="0"/>
          </a:p>
        </p:txBody>
      </p:sp>
      <p:sp>
        <p:nvSpPr>
          <p:cNvPr id="4" name="Slide Number Placeholder 3"/>
          <p:cNvSpPr>
            <a:spLocks noGrp="1"/>
          </p:cNvSpPr>
          <p:nvPr>
            <p:ph type="sldNum" sz="quarter" idx="5"/>
          </p:nvPr>
        </p:nvSpPr>
        <p:spPr/>
        <p:txBody>
          <a:bodyPr/>
          <a:lstStyle/>
          <a:p>
            <a:fld id="{15AECACD-2FC7-4F4B-BC75-F032BF149EFD}" type="slidenum">
              <a:rPr lang="en-US" smtClean="0"/>
              <a:t>8</a:t>
            </a:fld>
            <a:endParaRPr lang="en-US"/>
          </a:p>
        </p:txBody>
      </p:sp>
    </p:spTree>
    <p:extLst>
      <p:ext uri="{BB962C8B-B14F-4D97-AF65-F5344CB8AC3E}">
        <p14:creationId xmlns:p14="http://schemas.microsoft.com/office/powerpoint/2010/main" val="25999838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Steve</a:t>
            </a:r>
          </a:p>
          <a:p>
            <a:r>
              <a:rPr lang="en-US" dirty="0"/>
              <a:t>Having reviewed the project brief, we worked through the details and established the requirements. Following our group discussions, there were a couple of areas we were keen to get some clarification on. We made contact with the project sponsor, John </a:t>
            </a:r>
            <a:r>
              <a:rPr lang="en-US" dirty="0" err="1"/>
              <a:t>Kilminster</a:t>
            </a:r>
            <a:r>
              <a:rPr lang="en-US" dirty="0"/>
              <a:t> through </a:t>
            </a:r>
            <a:r>
              <a:rPr lang="en-US" dirty="0" err="1"/>
              <a:t>linkedin</a:t>
            </a:r>
            <a:r>
              <a:rPr lang="en-US" dirty="0"/>
              <a:t>, outlining out questions. John provided additional information back to us and were used this feedback to inform our project specifications.</a:t>
            </a:r>
            <a:br>
              <a:rPr lang="en-US" dirty="0"/>
            </a:br>
            <a:r>
              <a:rPr lang="en-US" dirty="0"/>
              <a:t>At the end of Sprint 1, the group were able to present our initial concept for a solution to the project brief. During this meeting, John provided feedback and additional information, particularly around the use of </a:t>
            </a:r>
            <a:r>
              <a:rPr lang="en-US" dirty="0" err="1"/>
              <a:t>Github</a:t>
            </a:r>
            <a:r>
              <a:rPr lang="en-US" dirty="0"/>
              <a:t> actions for the automation of project deployment. This feedback was worked into our project plan,</a:t>
            </a:r>
          </a:p>
        </p:txBody>
      </p:sp>
      <p:sp>
        <p:nvSpPr>
          <p:cNvPr id="4" name="Slide Number Placeholder 3"/>
          <p:cNvSpPr>
            <a:spLocks noGrp="1"/>
          </p:cNvSpPr>
          <p:nvPr>
            <p:ph type="sldNum" sz="quarter" idx="5"/>
          </p:nvPr>
        </p:nvSpPr>
        <p:spPr/>
        <p:txBody>
          <a:bodyPr/>
          <a:lstStyle/>
          <a:p>
            <a:fld id="{15AECACD-2FC7-4F4B-BC75-F032BF149EFD}" type="slidenum">
              <a:rPr lang="en-US" smtClean="0"/>
              <a:t>9</a:t>
            </a:fld>
            <a:endParaRPr lang="en-US"/>
          </a:p>
        </p:txBody>
      </p:sp>
    </p:spTree>
    <p:extLst>
      <p:ext uri="{BB962C8B-B14F-4D97-AF65-F5344CB8AC3E}">
        <p14:creationId xmlns:p14="http://schemas.microsoft.com/office/powerpoint/2010/main" val="37759989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3547D-E3D6-2D08-CA3E-34F8D8912AD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ABAD8E8-A521-9D9F-ABBA-6279D9B2D5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F3F85C5-C23D-6BB2-BBE5-3EB407781B02}"/>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5" name="Footer Placeholder 4">
            <a:extLst>
              <a:ext uri="{FF2B5EF4-FFF2-40B4-BE49-F238E27FC236}">
                <a16:creationId xmlns:a16="http://schemas.microsoft.com/office/drawing/2014/main" id="{13FB87B7-664B-06DF-EAF3-CB1504D59B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66DCE-4023-EBBD-0F88-5C24B10F417F}"/>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3202581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77CDA-6C2D-0148-4BB3-7FCC119ACE7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99B3090-CE05-2B51-804A-E8FC1EB099F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3E78385-8F74-430D-42DF-50A8E45A3553}"/>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5" name="Footer Placeholder 4">
            <a:extLst>
              <a:ext uri="{FF2B5EF4-FFF2-40B4-BE49-F238E27FC236}">
                <a16:creationId xmlns:a16="http://schemas.microsoft.com/office/drawing/2014/main" id="{1583AE08-E652-DB5A-94A9-6D89A9F549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464066-6041-C797-2EAB-56F3A0D5BF94}"/>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349802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4E2062-71D6-D91D-0974-F53E357712C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EE84B0C-A6AB-DA62-2B97-7E453EF6EC9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3977D15-0C31-A09F-251E-B3406DF74252}"/>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5" name="Footer Placeholder 4">
            <a:extLst>
              <a:ext uri="{FF2B5EF4-FFF2-40B4-BE49-F238E27FC236}">
                <a16:creationId xmlns:a16="http://schemas.microsoft.com/office/drawing/2014/main" id="{44E782E6-73BA-0D0C-9FD7-70167835A4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98ACB9-0161-7332-6A95-8F33144464C0}"/>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610232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D3AEB-C100-5FFD-77EA-8257D03BFD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4AE6FA9-971B-DD36-8EC2-FCA3C91E3FF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553F92B-7B6D-AED7-D847-2349A9765743}"/>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5" name="Footer Placeholder 4">
            <a:extLst>
              <a:ext uri="{FF2B5EF4-FFF2-40B4-BE49-F238E27FC236}">
                <a16:creationId xmlns:a16="http://schemas.microsoft.com/office/drawing/2014/main" id="{D7E974AE-5160-6E43-58B4-EF5B5E9032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55983F-61E9-07B9-4712-3ED7202113E3}"/>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791328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1F3A5-F025-3D86-7455-968C52467C0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1EBCA30-A3B9-EE22-2DAA-4A33687BD7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3374DE5-78E0-C80A-7CAC-3C69334CB6D8}"/>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5" name="Footer Placeholder 4">
            <a:extLst>
              <a:ext uri="{FF2B5EF4-FFF2-40B4-BE49-F238E27FC236}">
                <a16:creationId xmlns:a16="http://schemas.microsoft.com/office/drawing/2014/main" id="{59583E31-5F55-45B4-4553-4C026F620C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9D76B2-CE7A-31B5-9D9D-112F8BBF5C8C}"/>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2426860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41E2B-4E36-53FF-8FF9-A19B732C97B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1FFC3E5-A9C6-FA14-D3F5-54BB7AE40BA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42CE45F-529C-0131-1B87-53551E9E106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33A29ED-AF19-89C1-537D-A11A7C5DA1A5}"/>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6" name="Footer Placeholder 5">
            <a:extLst>
              <a:ext uri="{FF2B5EF4-FFF2-40B4-BE49-F238E27FC236}">
                <a16:creationId xmlns:a16="http://schemas.microsoft.com/office/drawing/2014/main" id="{CB9600C3-E25A-EB26-6F96-934562131D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3732F4-5326-F683-2B56-B1DCC436D672}"/>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2380379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FE3AF-36F5-75D9-9200-080E0F14E1F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A2DCEC5-CA5B-F6C0-0B6E-625E2E280F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EE28A1F-B90F-7080-DBCF-42F1901C1AA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17CD7A7-6D80-F1A6-4DB8-CD0B1E13D7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3B7BAF7-A44F-71A3-AA69-16AF32B58F0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1F825847-0E21-9B6E-F8F7-9056DFA002E2}"/>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8" name="Footer Placeholder 7">
            <a:extLst>
              <a:ext uri="{FF2B5EF4-FFF2-40B4-BE49-F238E27FC236}">
                <a16:creationId xmlns:a16="http://schemas.microsoft.com/office/drawing/2014/main" id="{CABF6F39-16A2-F9CF-9DD2-D9346BB32C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0A5539-7B56-A296-C71C-DBE83B0D9F0B}"/>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2263176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26B9A-795F-8CE2-7D99-496CDFA1D2F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1EB1CD2-2E6C-339E-8490-9152EED7ED8F}"/>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4" name="Footer Placeholder 3">
            <a:extLst>
              <a:ext uri="{FF2B5EF4-FFF2-40B4-BE49-F238E27FC236}">
                <a16:creationId xmlns:a16="http://schemas.microsoft.com/office/drawing/2014/main" id="{31756A2F-533C-A405-A99D-E078438800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D48E19C-CC62-CBF6-2377-61181948F8BA}"/>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1947144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4CBEE8-E654-A961-93D8-47E660237745}"/>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3" name="Footer Placeholder 2">
            <a:extLst>
              <a:ext uri="{FF2B5EF4-FFF2-40B4-BE49-F238E27FC236}">
                <a16:creationId xmlns:a16="http://schemas.microsoft.com/office/drawing/2014/main" id="{05914BA8-889D-328B-DB5B-4171851B7A5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AE3603C-5192-3A96-B2D4-3618F971EE76}"/>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1909166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A5912-0BA8-B1BC-0656-7093E12E394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40EC32B-C1DC-958F-C93F-BAF2E91771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2141B1D-02B1-5641-4861-217BA29885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24341D0-0F22-1746-A87A-61BD277CA105}"/>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6" name="Footer Placeholder 5">
            <a:extLst>
              <a:ext uri="{FF2B5EF4-FFF2-40B4-BE49-F238E27FC236}">
                <a16:creationId xmlns:a16="http://schemas.microsoft.com/office/drawing/2014/main" id="{B97DB4FE-0788-20BE-CCDA-728229CEEE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77A851-3C8B-73FF-7408-68BFEFA53948}"/>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1344795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8F708-40CA-B96F-D5D7-432915A05BB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8CFB30F-80A9-A997-5B0E-E825795347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FE102EF-1345-D891-C848-EB5D9D9834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3FC791-2AE4-D2CD-FE66-6E4D9CDD3103}"/>
              </a:ext>
            </a:extLst>
          </p:cNvPr>
          <p:cNvSpPr>
            <a:spLocks noGrp="1"/>
          </p:cNvSpPr>
          <p:nvPr>
            <p:ph type="dt" sz="half" idx="10"/>
          </p:nvPr>
        </p:nvSpPr>
        <p:spPr/>
        <p:txBody>
          <a:bodyPr/>
          <a:lstStyle/>
          <a:p>
            <a:fld id="{2B624F67-C9FC-C247-A1F3-C3EA264EE469}" type="datetimeFigureOut">
              <a:rPr lang="en-US" smtClean="0"/>
              <a:t>4/28/2024</a:t>
            </a:fld>
            <a:endParaRPr lang="en-US"/>
          </a:p>
        </p:txBody>
      </p:sp>
      <p:sp>
        <p:nvSpPr>
          <p:cNvPr id="6" name="Footer Placeholder 5">
            <a:extLst>
              <a:ext uri="{FF2B5EF4-FFF2-40B4-BE49-F238E27FC236}">
                <a16:creationId xmlns:a16="http://schemas.microsoft.com/office/drawing/2014/main" id="{518D7069-DD6A-F319-D923-5809D56825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93689F-E1C4-3126-DB09-2B2AE4CF8EB7}"/>
              </a:ext>
            </a:extLst>
          </p:cNvPr>
          <p:cNvSpPr>
            <a:spLocks noGrp="1"/>
          </p:cNvSpPr>
          <p:nvPr>
            <p:ph type="sldNum" sz="quarter" idx="12"/>
          </p:nvPr>
        </p:nvSpPr>
        <p:spPr/>
        <p:txBody>
          <a:bodyPr/>
          <a:lstStyle/>
          <a:p>
            <a:fld id="{47F8C4F0-6077-CF47-A4D1-3DAAF63963C2}" type="slidenum">
              <a:rPr lang="en-US" smtClean="0"/>
              <a:t>‹#›</a:t>
            </a:fld>
            <a:endParaRPr lang="en-US"/>
          </a:p>
        </p:txBody>
      </p:sp>
    </p:spTree>
    <p:extLst>
      <p:ext uri="{BB962C8B-B14F-4D97-AF65-F5344CB8AC3E}">
        <p14:creationId xmlns:p14="http://schemas.microsoft.com/office/powerpoint/2010/main" val="3917212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2000" b="-12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1EA5A6-BE8E-0011-A8E7-F9941F79ED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E7D2DB8-19FD-7E88-263C-0B40107203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E98D0E5-C25B-FDCB-C154-250448D9A1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624F67-C9FC-C247-A1F3-C3EA264EE469}" type="datetimeFigureOut">
              <a:rPr lang="en-US" smtClean="0"/>
              <a:t>4/28/2024</a:t>
            </a:fld>
            <a:endParaRPr lang="en-US"/>
          </a:p>
        </p:txBody>
      </p:sp>
      <p:sp>
        <p:nvSpPr>
          <p:cNvPr id="5" name="Footer Placeholder 4">
            <a:extLst>
              <a:ext uri="{FF2B5EF4-FFF2-40B4-BE49-F238E27FC236}">
                <a16:creationId xmlns:a16="http://schemas.microsoft.com/office/drawing/2014/main" id="{C931C1F7-624B-ADFD-A863-3447F7DABA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9723F9-D5A0-450B-F6E1-4BDBA15FD4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F8C4F0-6077-CF47-A4D1-3DAAF63963C2}" type="slidenum">
              <a:rPr lang="en-US" smtClean="0"/>
              <a:t>‹#›</a:t>
            </a:fld>
            <a:endParaRPr lang="en-US"/>
          </a:p>
        </p:txBody>
      </p:sp>
    </p:spTree>
    <p:extLst>
      <p:ext uri="{BB962C8B-B14F-4D97-AF65-F5344CB8AC3E}">
        <p14:creationId xmlns:p14="http://schemas.microsoft.com/office/powerpoint/2010/main" val="4154351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ssu.sharepoint.com/:p:/r/sites/IndustrialConsultingProjectCOM6172023-24/Shared%20Documents/Group%202/Research/Deciding%20our%20Database.pptx?d=w1f03a52c652b4df5b2689214475b46fc&amp;csf=1&amp;web=1&amp;e=OSYA0a"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42BC99B-4825-F84B-816D-0EC3A178DDE4}"/>
              </a:ext>
            </a:extLst>
          </p:cNvPr>
          <p:cNvSpPr txBox="1"/>
          <p:nvPr/>
        </p:nvSpPr>
        <p:spPr>
          <a:xfrm>
            <a:off x="4144025" y="2526662"/>
            <a:ext cx="4992129" cy="1323439"/>
          </a:xfrm>
          <a:prstGeom prst="rect">
            <a:avLst/>
          </a:prstGeom>
          <a:noFill/>
        </p:spPr>
        <p:txBody>
          <a:bodyPr wrap="square" rtlCol="0">
            <a:spAutoFit/>
          </a:bodyPr>
          <a:lstStyle/>
          <a:p>
            <a:r>
              <a:rPr lang="en-US" sz="8000" dirty="0"/>
              <a:t>MileMate</a:t>
            </a:r>
            <a:endParaRPr lang="en-US" dirty="0"/>
          </a:p>
        </p:txBody>
      </p:sp>
    </p:spTree>
    <p:extLst>
      <p:ext uri="{BB962C8B-B14F-4D97-AF65-F5344CB8AC3E}">
        <p14:creationId xmlns:p14="http://schemas.microsoft.com/office/powerpoint/2010/main" val="14942828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4342A-30EB-E1ED-1476-38C29324C568}"/>
              </a:ext>
            </a:extLst>
          </p:cNvPr>
          <p:cNvSpPr>
            <a:spLocks noGrp="1"/>
          </p:cNvSpPr>
          <p:nvPr>
            <p:ph type="title"/>
          </p:nvPr>
        </p:nvSpPr>
        <p:spPr/>
        <p:txBody>
          <a:bodyPr/>
          <a:lstStyle/>
          <a:p>
            <a:r>
              <a:rPr lang="en-US" dirty="0"/>
              <a:t>Figma</a:t>
            </a:r>
          </a:p>
        </p:txBody>
      </p:sp>
      <p:pic>
        <p:nvPicPr>
          <p:cNvPr id="5" name="Picture 4" descr="A screenshot of a computer&#10;&#10;Description automatically generated">
            <a:extLst>
              <a:ext uri="{FF2B5EF4-FFF2-40B4-BE49-F238E27FC236}">
                <a16:creationId xmlns:a16="http://schemas.microsoft.com/office/drawing/2014/main" id="{95AD9DA7-7D04-87FA-0063-FBDE39850CFC}"/>
              </a:ext>
            </a:extLst>
          </p:cNvPr>
          <p:cNvPicPr>
            <a:picLocks noChangeAspect="1"/>
          </p:cNvPicPr>
          <p:nvPr/>
        </p:nvPicPr>
        <p:blipFill>
          <a:blip r:embed="rId3"/>
          <a:stretch>
            <a:fillRect/>
          </a:stretch>
        </p:blipFill>
        <p:spPr>
          <a:xfrm>
            <a:off x="2095500" y="1458085"/>
            <a:ext cx="7772400" cy="3941830"/>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5B266EBF-48E3-E0A8-927D-E65EFB676E3B}"/>
              </a:ext>
            </a:extLst>
          </p:cNvPr>
          <p:cNvPicPr>
            <a:picLocks noChangeAspect="1"/>
          </p:cNvPicPr>
          <p:nvPr/>
        </p:nvPicPr>
        <p:blipFill>
          <a:blip r:embed="rId4"/>
          <a:stretch>
            <a:fillRect/>
          </a:stretch>
        </p:blipFill>
        <p:spPr>
          <a:xfrm>
            <a:off x="7972425" y="365125"/>
            <a:ext cx="2749550" cy="1956887"/>
          </a:xfrm>
          <a:prstGeom prst="rect">
            <a:avLst/>
          </a:prstGeom>
        </p:spPr>
      </p:pic>
    </p:spTree>
    <p:extLst>
      <p:ext uri="{BB962C8B-B14F-4D97-AF65-F5344CB8AC3E}">
        <p14:creationId xmlns:p14="http://schemas.microsoft.com/office/powerpoint/2010/main" val="951563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578B3-308F-C34D-220B-F45B2C595FC4}"/>
              </a:ext>
            </a:extLst>
          </p:cNvPr>
          <p:cNvSpPr>
            <a:spLocks noGrp="1"/>
          </p:cNvSpPr>
          <p:nvPr>
            <p:ph type="title"/>
          </p:nvPr>
        </p:nvSpPr>
        <p:spPr/>
        <p:txBody>
          <a:bodyPr/>
          <a:lstStyle/>
          <a:p>
            <a:r>
              <a:rPr lang="en-US" dirty="0"/>
              <a:t>Frontend</a:t>
            </a:r>
          </a:p>
        </p:txBody>
      </p:sp>
      <p:sp>
        <p:nvSpPr>
          <p:cNvPr id="3" name="Content Placeholder 2">
            <a:extLst>
              <a:ext uri="{FF2B5EF4-FFF2-40B4-BE49-F238E27FC236}">
                <a16:creationId xmlns:a16="http://schemas.microsoft.com/office/drawing/2014/main" id="{AC99B0E0-597C-51C7-6AA5-47A6812B787A}"/>
              </a:ext>
            </a:extLst>
          </p:cNvPr>
          <p:cNvSpPr>
            <a:spLocks noGrp="1"/>
          </p:cNvSpPr>
          <p:nvPr>
            <p:ph idx="1"/>
          </p:nvPr>
        </p:nvSpPr>
        <p:spPr/>
        <p:txBody>
          <a:bodyPr/>
          <a:lstStyle/>
          <a:p>
            <a:r>
              <a:rPr lang="en-US" dirty="0"/>
              <a:t>Tailwinds</a:t>
            </a:r>
          </a:p>
          <a:p>
            <a:r>
              <a:rPr lang="en-US" dirty="0"/>
              <a:t>Blazor</a:t>
            </a:r>
          </a:p>
          <a:p>
            <a:r>
              <a:rPr lang="en-US" dirty="0"/>
              <a:t>(Figma)</a:t>
            </a:r>
          </a:p>
        </p:txBody>
      </p:sp>
    </p:spTree>
    <p:extLst>
      <p:ext uri="{BB962C8B-B14F-4D97-AF65-F5344CB8AC3E}">
        <p14:creationId xmlns:p14="http://schemas.microsoft.com/office/powerpoint/2010/main" val="10643609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333CA-4511-F6B4-38EC-AA991FED523B}"/>
              </a:ext>
            </a:extLst>
          </p:cNvPr>
          <p:cNvSpPr>
            <a:spLocks noGrp="1"/>
          </p:cNvSpPr>
          <p:nvPr>
            <p:ph type="title"/>
          </p:nvPr>
        </p:nvSpPr>
        <p:spPr/>
        <p:txBody>
          <a:bodyPr/>
          <a:lstStyle/>
          <a:p>
            <a:r>
              <a:rPr lang="en-US" dirty="0"/>
              <a:t>Tailwinds</a:t>
            </a:r>
          </a:p>
        </p:txBody>
      </p:sp>
      <p:sp>
        <p:nvSpPr>
          <p:cNvPr id="3" name="Content Placeholder 2">
            <a:extLst>
              <a:ext uri="{FF2B5EF4-FFF2-40B4-BE49-F238E27FC236}">
                <a16:creationId xmlns:a16="http://schemas.microsoft.com/office/drawing/2014/main" id="{7EE20E9C-61F4-8379-505F-1078850198F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78254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EC70E-D913-757F-D00D-D8D4643A4305}"/>
              </a:ext>
            </a:extLst>
          </p:cNvPr>
          <p:cNvSpPr>
            <a:spLocks noGrp="1"/>
          </p:cNvSpPr>
          <p:nvPr>
            <p:ph type="title"/>
          </p:nvPr>
        </p:nvSpPr>
        <p:spPr/>
        <p:txBody>
          <a:bodyPr/>
          <a:lstStyle/>
          <a:p>
            <a:r>
              <a:rPr lang="en-US" dirty="0"/>
              <a:t>Backend</a:t>
            </a:r>
          </a:p>
        </p:txBody>
      </p:sp>
      <p:sp>
        <p:nvSpPr>
          <p:cNvPr id="3" name="Content Placeholder 2">
            <a:extLst>
              <a:ext uri="{FF2B5EF4-FFF2-40B4-BE49-F238E27FC236}">
                <a16:creationId xmlns:a16="http://schemas.microsoft.com/office/drawing/2014/main" id="{BE74C5DD-C50B-C1FE-2CB4-066DC89E8DDB}"/>
              </a:ext>
            </a:extLst>
          </p:cNvPr>
          <p:cNvSpPr>
            <a:spLocks noGrp="1"/>
          </p:cNvSpPr>
          <p:nvPr>
            <p:ph idx="1"/>
          </p:nvPr>
        </p:nvSpPr>
        <p:spPr/>
        <p:txBody>
          <a:bodyPr/>
          <a:lstStyle/>
          <a:p>
            <a:r>
              <a:rPr lang="en-US" strike="sngStrike" dirty="0"/>
              <a:t>Blazor</a:t>
            </a:r>
          </a:p>
          <a:p>
            <a:r>
              <a:rPr lang="en-US" dirty="0"/>
              <a:t>C#</a:t>
            </a:r>
          </a:p>
        </p:txBody>
      </p:sp>
    </p:spTree>
    <p:extLst>
      <p:ext uri="{BB962C8B-B14F-4D97-AF65-F5344CB8AC3E}">
        <p14:creationId xmlns:p14="http://schemas.microsoft.com/office/powerpoint/2010/main" val="1610149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51FC3-D2FE-82B5-B8E8-BD5BAB3091C3}"/>
              </a:ext>
            </a:extLst>
          </p:cNvPr>
          <p:cNvSpPr>
            <a:spLocks noGrp="1"/>
          </p:cNvSpPr>
          <p:nvPr>
            <p:ph type="title"/>
          </p:nvPr>
        </p:nvSpPr>
        <p:spPr/>
        <p:txBody>
          <a:bodyPr/>
          <a:lstStyle/>
          <a:p>
            <a:r>
              <a:rPr lang="en-US" dirty="0"/>
              <a:t>Database</a:t>
            </a:r>
          </a:p>
        </p:txBody>
      </p:sp>
      <p:sp>
        <p:nvSpPr>
          <p:cNvPr id="3" name="Content Placeholder 2">
            <a:extLst>
              <a:ext uri="{FF2B5EF4-FFF2-40B4-BE49-F238E27FC236}">
                <a16:creationId xmlns:a16="http://schemas.microsoft.com/office/drawing/2014/main" id="{24E0A3D8-AC50-1ADC-7472-70238F36F791}"/>
              </a:ext>
            </a:extLst>
          </p:cNvPr>
          <p:cNvSpPr>
            <a:spLocks noGrp="1"/>
          </p:cNvSpPr>
          <p:nvPr>
            <p:ph idx="1"/>
          </p:nvPr>
        </p:nvSpPr>
        <p:spPr/>
        <p:txBody>
          <a:bodyPr/>
          <a:lstStyle/>
          <a:p>
            <a:r>
              <a:rPr lang="en-US" dirty="0"/>
              <a:t>MongoDB (Image of database)</a:t>
            </a:r>
          </a:p>
          <a:p>
            <a:r>
              <a:rPr lang="en-US" dirty="0"/>
              <a:t>Why we used </a:t>
            </a:r>
            <a:r>
              <a:rPr lang="en-US" dirty="0" err="1"/>
              <a:t>mongoDB</a:t>
            </a:r>
            <a:endParaRPr lang="en-US" dirty="0"/>
          </a:p>
          <a:p>
            <a:r>
              <a:rPr lang="en-US" dirty="0">
                <a:hlinkClick r:id="rId3"/>
              </a:rPr>
              <a:t>Link</a:t>
            </a:r>
            <a:r>
              <a:rPr lang="en-US" dirty="0"/>
              <a:t> to why (Appendices)</a:t>
            </a:r>
          </a:p>
          <a:p>
            <a:r>
              <a:rPr lang="en-US" dirty="0"/>
              <a:t>Reasons as to why: Unstructured, </a:t>
            </a:r>
          </a:p>
          <a:p>
            <a:r>
              <a:rPr lang="en-US" dirty="0"/>
              <a:t>Link back to requirements </a:t>
            </a:r>
          </a:p>
        </p:txBody>
      </p:sp>
    </p:spTree>
    <p:extLst>
      <p:ext uri="{BB962C8B-B14F-4D97-AF65-F5344CB8AC3E}">
        <p14:creationId xmlns:p14="http://schemas.microsoft.com/office/powerpoint/2010/main" val="2928465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62BBB-6DC8-9A41-C4F9-F6819B3D75B1}"/>
              </a:ext>
            </a:extLst>
          </p:cNvPr>
          <p:cNvSpPr>
            <a:spLocks noGrp="1"/>
          </p:cNvSpPr>
          <p:nvPr>
            <p:ph type="title"/>
          </p:nvPr>
        </p:nvSpPr>
        <p:spPr/>
        <p:txBody>
          <a:bodyPr/>
          <a:lstStyle/>
          <a:p>
            <a:r>
              <a:rPr lang="en-US" dirty="0"/>
              <a:t>Hosting/Server</a:t>
            </a:r>
          </a:p>
        </p:txBody>
      </p:sp>
      <p:pic>
        <p:nvPicPr>
          <p:cNvPr id="3076" name="Picture 4" descr="Azure Business Solutions | PDQ IT Support | ISO Certified">
            <a:extLst>
              <a:ext uri="{FF2B5EF4-FFF2-40B4-BE49-F238E27FC236}">
                <a16:creationId xmlns:a16="http://schemas.microsoft.com/office/drawing/2014/main" id="{801BA538-4B10-D5A6-C6EE-892B0E93A2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4750" y="1524000"/>
            <a:ext cx="47625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8139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DAB3-4438-477B-8E81-D4E63FCA2CFC}"/>
              </a:ext>
            </a:extLst>
          </p:cNvPr>
          <p:cNvSpPr>
            <a:spLocks noGrp="1"/>
          </p:cNvSpPr>
          <p:nvPr>
            <p:ph type="title"/>
          </p:nvPr>
        </p:nvSpPr>
        <p:spPr/>
        <p:txBody>
          <a:bodyPr/>
          <a:lstStyle/>
          <a:p>
            <a:r>
              <a:rPr lang="en-US" dirty="0" err="1"/>
              <a:t>Github</a:t>
            </a:r>
            <a:r>
              <a:rPr lang="en-US" dirty="0"/>
              <a:t> Actions</a:t>
            </a:r>
          </a:p>
        </p:txBody>
      </p:sp>
      <p:pic>
        <p:nvPicPr>
          <p:cNvPr id="4" name="Picture 3" descr="A screenshot of a computer&#10;&#10;Description automatically generated">
            <a:extLst>
              <a:ext uri="{FF2B5EF4-FFF2-40B4-BE49-F238E27FC236}">
                <a16:creationId xmlns:a16="http://schemas.microsoft.com/office/drawing/2014/main" id="{B8955903-8FC4-9287-8614-4C3427CB39BF}"/>
              </a:ext>
            </a:extLst>
          </p:cNvPr>
          <p:cNvPicPr>
            <a:picLocks noChangeAspect="1"/>
          </p:cNvPicPr>
          <p:nvPr/>
        </p:nvPicPr>
        <p:blipFill>
          <a:blip r:embed="rId3"/>
          <a:stretch>
            <a:fillRect/>
          </a:stretch>
        </p:blipFill>
        <p:spPr>
          <a:xfrm>
            <a:off x="3053442" y="1805248"/>
            <a:ext cx="6096000" cy="3247505"/>
          </a:xfrm>
          <a:prstGeom prst="rect">
            <a:avLst/>
          </a:prstGeom>
        </p:spPr>
      </p:pic>
    </p:spTree>
    <p:extLst>
      <p:ext uri="{BB962C8B-B14F-4D97-AF65-F5344CB8AC3E}">
        <p14:creationId xmlns:p14="http://schemas.microsoft.com/office/powerpoint/2010/main" val="23949083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65528-2E2C-FC9B-0EB9-12286733BE50}"/>
              </a:ext>
            </a:extLst>
          </p:cNvPr>
          <p:cNvSpPr>
            <a:spLocks noGrp="1"/>
          </p:cNvSpPr>
          <p:nvPr>
            <p:ph type="title"/>
          </p:nvPr>
        </p:nvSpPr>
        <p:spPr/>
        <p:txBody>
          <a:bodyPr/>
          <a:lstStyle/>
          <a:p>
            <a:r>
              <a:rPr lang="en-US" dirty="0"/>
              <a:t>Github Version Control</a:t>
            </a:r>
          </a:p>
        </p:txBody>
      </p:sp>
      <p:pic>
        <p:nvPicPr>
          <p:cNvPr id="5" name="Picture 4" descr="A screenshot of a computer&#10;&#10;Description automatically generated">
            <a:extLst>
              <a:ext uri="{FF2B5EF4-FFF2-40B4-BE49-F238E27FC236}">
                <a16:creationId xmlns:a16="http://schemas.microsoft.com/office/drawing/2014/main" id="{E30FF6C9-24D6-7602-1D50-6B074B3E2E3A}"/>
              </a:ext>
            </a:extLst>
          </p:cNvPr>
          <p:cNvPicPr>
            <a:picLocks noChangeAspect="1"/>
          </p:cNvPicPr>
          <p:nvPr/>
        </p:nvPicPr>
        <p:blipFill rotWithShape="1">
          <a:blip r:embed="rId3"/>
          <a:srcRect l="5514" t="22265" r="31440" b="8437"/>
          <a:stretch/>
        </p:blipFill>
        <p:spPr>
          <a:xfrm>
            <a:off x="3170701" y="1690688"/>
            <a:ext cx="4900247" cy="3502856"/>
          </a:xfrm>
          <a:prstGeom prst="rect">
            <a:avLst/>
          </a:prstGeom>
        </p:spPr>
      </p:pic>
    </p:spTree>
    <p:extLst>
      <p:ext uri="{BB962C8B-B14F-4D97-AF65-F5344CB8AC3E}">
        <p14:creationId xmlns:p14="http://schemas.microsoft.com/office/powerpoint/2010/main" val="309736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C2944-F75E-6A26-F56B-112AF91F2BAE}"/>
              </a:ext>
            </a:extLst>
          </p:cNvPr>
          <p:cNvSpPr>
            <a:spLocks noGrp="1"/>
          </p:cNvSpPr>
          <p:nvPr>
            <p:ph type="title"/>
          </p:nvPr>
        </p:nvSpPr>
        <p:spPr/>
        <p:txBody>
          <a:bodyPr/>
          <a:lstStyle/>
          <a:p>
            <a:r>
              <a:rPr lang="en-US" dirty="0"/>
              <a:t>Github Project</a:t>
            </a:r>
          </a:p>
        </p:txBody>
      </p:sp>
      <p:pic>
        <p:nvPicPr>
          <p:cNvPr id="5" name="Picture 4" descr="A screenshot of a computer&#10;&#10;Description automatically generated">
            <a:extLst>
              <a:ext uri="{FF2B5EF4-FFF2-40B4-BE49-F238E27FC236}">
                <a16:creationId xmlns:a16="http://schemas.microsoft.com/office/drawing/2014/main" id="{BA9C2DA9-F34D-6D04-5AEF-E3D7AF44E929}"/>
              </a:ext>
            </a:extLst>
          </p:cNvPr>
          <p:cNvPicPr>
            <a:picLocks noChangeAspect="1"/>
          </p:cNvPicPr>
          <p:nvPr/>
        </p:nvPicPr>
        <p:blipFill rotWithShape="1">
          <a:blip r:embed="rId3"/>
          <a:srcRect l="191" t="23934" r="5" b="8993"/>
          <a:stretch/>
        </p:blipFill>
        <p:spPr>
          <a:xfrm>
            <a:off x="2217420" y="1733843"/>
            <a:ext cx="7757160" cy="3390313"/>
          </a:xfrm>
          <a:prstGeom prst="rect">
            <a:avLst/>
          </a:prstGeom>
        </p:spPr>
      </p:pic>
    </p:spTree>
    <p:extLst>
      <p:ext uri="{BB962C8B-B14F-4D97-AF65-F5344CB8AC3E}">
        <p14:creationId xmlns:p14="http://schemas.microsoft.com/office/powerpoint/2010/main" val="37844269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247B0-CB75-19E9-22EA-7C458EBEEE72}"/>
              </a:ext>
            </a:extLst>
          </p:cNvPr>
          <p:cNvSpPr>
            <a:spLocks noGrp="1"/>
          </p:cNvSpPr>
          <p:nvPr>
            <p:ph type="title"/>
          </p:nvPr>
        </p:nvSpPr>
        <p:spPr/>
        <p:txBody>
          <a:bodyPr/>
          <a:lstStyle/>
          <a:p>
            <a:r>
              <a:rPr lang="en-US" dirty="0"/>
              <a:t>Project Milestones</a:t>
            </a:r>
          </a:p>
        </p:txBody>
      </p:sp>
      <p:sp>
        <p:nvSpPr>
          <p:cNvPr id="3" name="Content Placeholder 2">
            <a:extLst>
              <a:ext uri="{FF2B5EF4-FFF2-40B4-BE49-F238E27FC236}">
                <a16:creationId xmlns:a16="http://schemas.microsoft.com/office/drawing/2014/main" id="{25D51197-F1B8-AC78-BFB2-C32C4CF069F6}"/>
              </a:ext>
            </a:extLst>
          </p:cNvPr>
          <p:cNvSpPr>
            <a:spLocks noGrp="1"/>
          </p:cNvSpPr>
          <p:nvPr>
            <p:ph idx="1"/>
          </p:nvPr>
        </p:nvSpPr>
        <p:spPr/>
        <p:txBody>
          <a:bodyPr/>
          <a:lstStyle/>
          <a:p>
            <a:r>
              <a:rPr lang="en-US" dirty="0"/>
              <a:t>Milestones for each sprint</a:t>
            </a:r>
          </a:p>
          <a:p>
            <a:r>
              <a:rPr lang="en-US" dirty="0"/>
              <a:t>(Link to proposed solution)</a:t>
            </a:r>
          </a:p>
        </p:txBody>
      </p:sp>
      <p:pic>
        <p:nvPicPr>
          <p:cNvPr id="5" name="Picture 4">
            <a:extLst>
              <a:ext uri="{FF2B5EF4-FFF2-40B4-BE49-F238E27FC236}">
                <a16:creationId xmlns:a16="http://schemas.microsoft.com/office/drawing/2014/main" id="{8B4F4AA4-EBB7-59AA-410F-66A40B0D5A37}"/>
              </a:ext>
            </a:extLst>
          </p:cNvPr>
          <p:cNvPicPr>
            <a:picLocks noChangeAspect="1"/>
          </p:cNvPicPr>
          <p:nvPr/>
        </p:nvPicPr>
        <p:blipFill>
          <a:blip r:embed="rId3"/>
          <a:stretch>
            <a:fillRect/>
          </a:stretch>
        </p:blipFill>
        <p:spPr>
          <a:xfrm>
            <a:off x="978195" y="3000530"/>
            <a:ext cx="10235610" cy="3244540"/>
          </a:xfrm>
          <a:prstGeom prst="rect">
            <a:avLst/>
          </a:prstGeom>
        </p:spPr>
      </p:pic>
    </p:spTree>
    <p:extLst>
      <p:ext uri="{BB962C8B-B14F-4D97-AF65-F5344CB8AC3E}">
        <p14:creationId xmlns:p14="http://schemas.microsoft.com/office/powerpoint/2010/main" val="1356713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081CC-27F3-B343-5889-4D0825B98B8D}"/>
              </a:ext>
            </a:extLst>
          </p:cNvPr>
          <p:cNvSpPr>
            <a:spLocks noGrp="1"/>
          </p:cNvSpPr>
          <p:nvPr>
            <p:ph type="title"/>
          </p:nvPr>
        </p:nvSpPr>
        <p:spPr/>
        <p:txBody>
          <a:bodyPr/>
          <a:lstStyle/>
          <a:p>
            <a:r>
              <a:rPr lang="en-US" dirty="0"/>
              <a:t>Team </a:t>
            </a:r>
          </a:p>
        </p:txBody>
      </p:sp>
      <p:graphicFrame>
        <p:nvGraphicFramePr>
          <p:cNvPr id="4" name="Table 4">
            <a:extLst>
              <a:ext uri="{FF2B5EF4-FFF2-40B4-BE49-F238E27FC236}">
                <a16:creationId xmlns:a16="http://schemas.microsoft.com/office/drawing/2014/main" id="{6A4DBCDC-D6DF-03D0-657D-3F722E423201}"/>
              </a:ext>
            </a:extLst>
          </p:cNvPr>
          <p:cNvGraphicFramePr>
            <a:graphicFrameLocks noGrp="1"/>
          </p:cNvGraphicFramePr>
          <p:nvPr>
            <p:extLst>
              <p:ext uri="{D42A27DB-BD31-4B8C-83A1-F6EECF244321}">
                <p14:modId xmlns:p14="http://schemas.microsoft.com/office/powerpoint/2010/main" val="866226735"/>
              </p:ext>
            </p:extLst>
          </p:nvPr>
        </p:nvGraphicFramePr>
        <p:xfrm>
          <a:off x="838199" y="1690688"/>
          <a:ext cx="8567058" cy="2966720"/>
        </p:xfrm>
        <a:graphic>
          <a:graphicData uri="http://schemas.openxmlformats.org/drawingml/2006/table">
            <a:tbl>
              <a:tblPr firstRow="1" bandRow="1">
                <a:tableStyleId>{616DA210-FB5B-4158-B5E0-FEB733F419BA}</a:tableStyleId>
              </a:tblPr>
              <a:tblGrid>
                <a:gridCol w="4283529">
                  <a:extLst>
                    <a:ext uri="{9D8B030D-6E8A-4147-A177-3AD203B41FA5}">
                      <a16:colId xmlns:a16="http://schemas.microsoft.com/office/drawing/2014/main" val="3018420122"/>
                    </a:ext>
                  </a:extLst>
                </a:gridCol>
                <a:gridCol w="4283529">
                  <a:extLst>
                    <a:ext uri="{9D8B030D-6E8A-4147-A177-3AD203B41FA5}">
                      <a16:colId xmlns:a16="http://schemas.microsoft.com/office/drawing/2014/main" val="3276238930"/>
                    </a:ext>
                  </a:extLst>
                </a:gridCol>
              </a:tblGrid>
              <a:tr h="370840">
                <a:tc>
                  <a:txBody>
                    <a:bodyPr/>
                    <a:lstStyle/>
                    <a:p>
                      <a:r>
                        <a:rPr lang="en-US" dirty="0"/>
                        <a:t>Name</a:t>
                      </a:r>
                    </a:p>
                  </a:txBody>
                  <a:tcPr/>
                </a:tc>
                <a:tc>
                  <a:txBody>
                    <a:bodyPr/>
                    <a:lstStyle/>
                    <a:p>
                      <a:r>
                        <a:rPr lang="en-US" dirty="0"/>
                        <a:t>Title</a:t>
                      </a:r>
                    </a:p>
                  </a:txBody>
                  <a:tcPr/>
                </a:tc>
                <a:extLst>
                  <a:ext uri="{0D108BD9-81ED-4DB2-BD59-A6C34878D82A}">
                    <a16:rowId xmlns:a16="http://schemas.microsoft.com/office/drawing/2014/main" val="1289579778"/>
                  </a:ext>
                </a:extLst>
              </a:tr>
              <a:tr h="370840">
                <a:tc>
                  <a:txBody>
                    <a:bodyPr/>
                    <a:lstStyle/>
                    <a:p>
                      <a:r>
                        <a:rPr lang="en-US" dirty="0"/>
                        <a:t>John </a:t>
                      </a:r>
                      <a:r>
                        <a:rPr lang="en-US" dirty="0" err="1"/>
                        <a:t>Kilmister</a:t>
                      </a:r>
                      <a:endParaRPr lang="en-US" dirty="0"/>
                    </a:p>
                  </a:txBody>
                  <a:tcPr/>
                </a:tc>
                <a:tc>
                  <a:txBody>
                    <a:bodyPr/>
                    <a:lstStyle/>
                    <a:p>
                      <a:r>
                        <a:rPr lang="en-US" dirty="0"/>
                        <a:t>Project Sponsor</a:t>
                      </a:r>
                    </a:p>
                  </a:txBody>
                  <a:tcPr/>
                </a:tc>
                <a:extLst>
                  <a:ext uri="{0D108BD9-81ED-4DB2-BD59-A6C34878D82A}">
                    <a16:rowId xmlns:a16="http://schemas.microsoft.com/office/drawing/2014/main" val="3908492960"/>
                  </a:ext>
                </a:extLst>
              </a:tr>
              <a:tr h="370840">
                <a:tc>
                  <a:txBody>
                    <a:bodyPr/>
                    <a:lstStyle/>
                    <a:p>
                      <a:r>
                        <a:rPr lang="en-US" dirty="0"/>
                        <a:t>Martin Reid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Support Tutor</a:t>
                      </a:r>
                    </a:p>
                  </a:txBody>
                  <a:tcPr/>
                </a:tc>
                <a:extLst>
                  <a:ext uri="{0D108BD9-81ED-4DB2-BD59-A6C34878D82A}">
                    <a16:rowId xmlns:a16="http://schemas.microsoft.com/office/drawing/2014/main" val="809034822"/>
                  </a:ext>
                </a:extLst>
              </a:tr>
              <a:tr h="370840">
                <a:tc>
                  <a:txBody>
                    <a:bodyPr/>
                    <a:lstStyle/>
                    <a:p>
                      <a:r>
                        <a:rPr lang="en-US" dirty="0"/>
                        <a:t>Tyler Short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Team Lead, Scrum Master, Documentation</a:t>
                      </a:r>
                    </a:p>
                  </a:txBody>
                  <a:tcPr/>
                </a:tc>
                <a:extLst>
                  <a:ext uri="{0D108BD9-81ED-4DB2-BD59-A6C34878D82A}">
                    <a16:rowId xmlns:a16="http://schemas.microsoft.com/office/drawing/2014/main" val="2468425487"/>
                  </a:ext>
                </a:extLst>
              </a:tr>
              <a:tr h="370840">
                <a:tc>
                  <a:txBody>
                    <a:bodyPr/>
                    <a:lstStyle/>
                    <a:p>
                      <a:r>
                        <a:rPr lang="en-US" dirty="0"/>
                        <a:t>Owen Bradstreet</a:t>
                      </a:r>
                    </a:p>
                  </a:txBody>
                  <a:tcPr/>
                </a:tc>
                <a:tc>
                  <a:txBody>
                    <a:bodyPr/>
                    <a:lstStyle/>
                    <a:p>
                      <a:r>
                        <a:rPr lang="en-US" dirty="0"/>
                        <a:t>Development, Database Expert</a:t>
                      </a:r>
                    </a:p>
                  </a:txBody>
                  <a:tcPr/>
                </a:tc>
                <a:extLst>
                  <a:ext uri="{0D108BD9-81ED-4DB2-BD59-A6C34878D82A}">
                    <a16:rowId xmlns:a16="http://schemas.microsoft.com/office/drawing/2014/main" val="1683693965"/>
                  </a:ext>
                </a:extLst>
              </a:tr>
              <a:tr h="370840">
                <a:tc>
                  <a:txBody>
                    <a:bodyPr/>
                    <a:lstStyle/>
                    <a:p>
                      <a:r>
                        <a:rPr lang="en-US" dirty="0"/>
                        <a:t>Steve Dawe</a:t>
                      </a:r>
                    </a:p>
                  </a:txBody>
                  <a:tcPr/>
                </a:tc>
                <a:tc>
                  <a:txBody>
                    <a:bodyPr/>
                    <a:lstStyle/>
                    <a:p>
                      <a:r>
                        <a:rPr lang="en-US" dirty="0"/>
                        <a:t>Server Ops, Presentation</a:t>
                      </a:r>
                    </a:p>
                  </a:txBody>
                  <a:tcPr/>
                </a:tc>
                <a:extLst>
                  <a:ext uri="{0D108BD9-81ED-4DB2-BD59-A6C34878D82A}">
                    <a16:rowId xmlns:a16="http://schemas.microsoft.com/office/drawing/2014/main" val="3463268930"/>
                  </a:ext>
                </a:extLst>
              </a:tr>
              <a:tr h="370840">
                <a:tc>
                  <a:txBody>
                    <a:bodyPr/>
                    <a:lstStyle/>
                    <a:p>
                      <a:r>
                        <a:rPr lang="en-US" dirty="0"/>
                        <a:t>Gaetano Archer</a:t>
                      </a:r>
                    </a:p>
                  </a:txBody>
                  <a:tcPr/>
                </a:tc>
                <a:tc>
                  <a:txBody>
                    <a:bodyPr/>
                    <a:lstStyle/>
                    <a:p>
                      <a:r>
                        <a:rPr lang="en-US" dirty="0"/>
                        <a:t>Development, Presentation</a:t>
                      </a:r>
                    </a:p>
                  </a:txBody>
                  <a:tcPr/>
                </a:tc>
                <a:extLst>
                  <a:ext uri="{0D108BD9-81ED-4DB2-BD59-A6C34878D82A}">
                    <a16:rowId xmlns:a16="http://schemas.microsoft.com/office/drawing/2014/main" val="3402633367"/>
                  </a:ext>
                </a:extLst>
              </a:tr>
              <a:tr h="370840">
                <a:tc>
                  <a:txBody>
                    <a:bodyPr/>
                    <a:lstStyle/>
                    <a:p>
                      <a:r>
                        <a:rPr lang="en-US" dirty="0"/>
                        <a:t>Jacob Shattock</a:t>
                      </a:r>
                    </a:p>
                  </a:txBody>
                  <a:tcPr/>
                </a:tc>
                <a:tc>
                  <a:txBody>
                    <a:bodyPr/>
                    <a:lstStyle/>
                    <a:p>
                      <a:r>
                        <a:rPr lang="en-US" dirty="0"/>
                        <a:t>Documentation, Design Prototyping</a:t>
                      </a:r>
                    </a:p>
                  </a:txBody>
                  <a:tcPr/>
                </a:tc>
                <a:extLst>
                  <a:ext uri="{0D108BD9-81ED-4DB2-BD59-A6C34878D82A}">
                    <a16:rowId xmlns:a16="http://schemas.microsoft.com/office/drawing/2014/main" val="2518897887"/>
                  </a:ext>
                </a:extLst>
              </a:tr>
            </a:tbl>
          </a:graphicData>
        </a:graphic>
      </p:graphicFrame>
      <p:sp>
        <p:nvSpPr>
          <p:cNvPr id="3" name="TextBox 2">
            <a:extLst>
              <a:ext uri="{FF2B5EF4-FFF2-40B4-BE49-F238E27FC236}">
                <a16:creationId xmlns:a16="http://schemas.microsoft.com/office/drawing/2014/main" id="{DEA3A458-370D-7128-503B-1E610400648A}"/>
              </a:ext>
            </a:extLst>
          </p:cNvPr>
          <p:cNvSpPr txBox="1"/>
          <p:nvPr/>
        </p:nvSpPr>
        <p:spPr>
          <a:xfrm>
            <a:off x="653467" y="5073307"/>
            <a:ext cx="3496501" cy="369332"/>
          </a:xfrm>
          <a:prstGeom prst="rect">
            <a:avLst/>
          </a:prstGeom>
          <a:noFill/>
        </p:spPr>
        <p:txBody>
          <a:bodyPr wrap="square" rtlCol="0">
            <a:spAutoFit/>
          </a:bodyPr>
          <a:lstStyle/>
          <a:p>
            <a:r>
              <a:rPr lang="en-US" dirty="0"/>
              <a:t>Potentially separate into divisions</a:t>
            </a:r>
          </a:p>
        </p:txBody>
      </p:sp>
    </p:spTree>
    <p:extLst>
      <p:ext uri="{BB962C8B-B14F-4D97-AF65-F5344CB8AC3E}">
        <p14:creationId xmlns:p14="http://schemas.microsoft.com/office/powerpoint/2010/main" val="30426199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97354-48D0-D76B-3D0A-17AC7A0A12E2}"/>
              </a:ext>
            </a:extLst>
          </p:cNvPr>
          <p:cNvSpPr>
            <a:spLocks noGrp="1"/>
          </p:cNvSpPr>
          <p:nvPr>
            <p:ph type="title"/>
          </p:nvPr>
        </p:nvSpPr>
        <p:spPr/>
        <p:txBody>
          <a:bodyPr/>
          <a:lstStyle/>
          <a:p>
            <a:r>
              <a:rPr lang="en-US" dirty="0"/>
              <a:t>Creation of the company</a:t>
            </a:r>
          </a:p>
        </p:txBody>
      </p:sp>
      <p:sp>
        <p:nvSpPr>
          <p:cNvPr id="3" name="Content Placeholder 2">
            <a:extLst>
              <a:ext uri="{FF2B5EF4-FFF2-40B4-BE49-F238E27FC236}">
                <a16:creationId xmlns:a16="http://schemas.microsoft.com/office/drawing/2014/main" id="{A2BE28B8-8D22-6E26-30ED-8CC4713378C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561440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B9FF7-DE48-7C0B-4A30-AB55D8ED2054}"/>
              </a:ext>
            </a:extLst>
          </p:cNvPr>
          <p:cNvSpPr>
            <a:spLocks noGrp="1"/>
          </p:cNvSpPr>
          <p:nvPr>
            <p:ph type="title"/>
          </p:nvPr>
        </p:nvSpPr>
        <p:spPr/>
        <p:txBody>
          <a:bodyPr/>
          <a:lstStyle/>
          <a:p>
            <a:r>
              <a:rPr lang="en-US" dirty="0"/>
              <a:t>Discussion on extra components</a:t>
            </a:r>
          </a:p>
        </p:txBody>
      </p:sp>
      <p:sp>
        <p:nvSpPr>
          <p:cNvPr id="3" name="Content Placeholder 2">
            <a:extLst>
              <a:ext uri="{FF2B5EF4-FFF2-40B4-BE49-F238E27FC236}">
                <a16:creationId xmlns:a16="http://schemas.microsoft.com/office/drawing/2014/main" id="{60F5866A-9BF2-20DB-0A9B-B2FB70B5844D}"/>
              </a:ext>
            </a:extLst>
          </p:cNvPr>
          <p:cNvSpPr>
            <a:spLocks noGrp="1"/>
          </p:cNvSpPr>
          <p:nvPr>
            <p:ph idx="1"/>
          </p:nvPr>
        </p:nvSpPr>
        <p:spPr/>
        <p:txBody>
          <a:bodyPr/>
          <a:lstStyle/>
          <a:p>
            <a:r>
              <a:rPr lang="en-US" dirty="0"/>
              <a:t>Incident reports</a:t>
            </a:r>
          </a:p>
          <a:p>
            <a:endParaRPr lang="en-US" dirty="0"/>
          </a:p>
        </p:txBody>
      </p:sp>
    </p:spTree>
    <p:extLst>
      <p:ext uri="{BB962C8B-B14F-4D97-AF65-F5344CB8AC3E}">
        <p14:creationId xmlns:p14="http://schemas.microsoft.com/office/powerpoint/2010/main" val="27288945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43DCF-AAF2-F0D2-E56C-9BC6131950BE}"/>
              </a:ext>
            </a:extLst>
          </p:cNvPr>
          <p:cNvSpPr>
            <a:spLocks noGrp="1"/>
          </p:cNvSpPr>
          <p:nvPr>
            <p:ph type="title"/>
          </p:nvPr>
        </p:nvSpPr>
        <p:spPr/>
        <p:txBody>
          <a:bodyPr/>
          <a:lstStyle/>
          <a:p>
            <a:r>
              <a:rPr lang="en-US" dirty="0"/>
              <a:t>Exclusions</a:t>
            </a:r>
          </a:p>
        </p:txBody>
      </p:sp>
      <p:sp>
        <p:nvSpPr>
          <p:cNvPr id="3" name="Content Placeholder 2">
            <a:extLst>
              <a:ext uri="{FF2B5EF4-FFF2-40B4-BE49-F238E27FC236}">
                <a16:creationId xmlns:a16="http://schemas.microsoft.com/office/drawing/2014/main" id="{9C2C02C7-6259-EF6E-0B92-0CA987BC3906}"/>
              </a:ext>
            </a:extLst>
          </p:cNvPr>
          <p:cNvSpPr>
            <a:spLocks noGrp="1"/>
          </p:cNvSpPr>
          <p:nvPr>
            <p:ph idx="1"/>
          </p:nvPr>
        </p:nvSpPr>
        <p:spPr/>
        <p:txBody>
          <a:bodyPr/>
          <a:lstStyle/>
          <a:p>
            <a:r>
              <a:rPr lang="en-US" dirty="0"/>
              <a:t>Advanced Testing</a:t>
            </a:r>
          </a:p>
          <a:p>
            <a:r>
              <a:rPr lang="en-US" dirty="0"/>
              <a:t>Edge cases</a:t>
            </a:r>
          </a:p>
          <a:p>
            <a:r>
              <a:rPr lang="en-US" dirty="0"/>
              <a:t>Dark Mode?</a:t>
            </a:r>
          </a:p>
        </p:txBody>
      </p:sp>
    </p:spTree>
    <p:extLst>
      <p:ext uri="{BB962C8B-B14F-4D97-AF65-F5344CB8AC3E}">
        <p14:creationId xmlns:p14="http://schemas.microsoft.com/office/powerpoint/2010/main" val="24004167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C224A-B2BF-0DC1-DEDA-587DE09BC136}"/>
              </a:ext>
            </a:extLst>
          </p:cNvPr>
          <p:cNvSpPr>
            <a:spLocks noGrp="1"/>
          </p:cNvSpPr>
          <p:nvPr>
            <p:ph type="title"/>
          </p:nvPr>
        </p:nvSpPr>
        <p:spPr/>
        <p:txBody>
          <a:bodyPr/>
          <a:lstStyle/>
          <a:p>
            <a:r>
              <a:rPr lang="en-US" dirty="0"/>
              <a:t>Future development</a:t>
            </a:r>
          </a:p>
        </p:txBody>
      </p:sp>
      <p:sp>
        <p:nvSpPr>
          <p:cNvPr id="3" name="Content Placeholder 2">
            <a:extLst>
              <a:ext uri="{FF2B5EF4-FFF2-40B4-BE49-F238E27FC236}">
                <a16:creationId xmlns:a16="http://schemas.microsoft.com/office/drawing/2014/main" id="{F2770D78-1C29-4B76-01E6-797EEC3C0B90}"/>
              </a:ext>
            </a:extLst>
          </p:cNvPr>
          <p:cNvSpPr>
            <a:spLocks noGrp="1"/>
          </p:cNvSpPr>
          <p:nvPr>
            <p:ph idx="1"/>
          </p:nvPr>
        </p:nvSpPr>
        <p:spPr/>
        <p:txBody>
          <a:bodyPr/>
          <a:lstStyle/>
          <a:p>
            <a:r>
              <a:rPr lang="en-US" dirty="0"/>
              <a:t>Future problem </a:t>
            </a:r>
          </a:p>
        </p:txBody>
      </p:sp>
    </p:spTree>
    <p:extLst>
      <p:ext uri="{BB962C8B-B14F-4D97-AF65-F5344CB8AC3E}">
        <p14:creationId xmlns:p14="http://schemas.microsoft.com/office/powerpoint/2010/main" val="36939334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DCFB5-45F7-3EA4-620F-B1B1945BBB7A}"/>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C187FDF6-3812-F2F3-A054-CDA21EE7235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139453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203AC-629B-91F6-6DE1-AF8EB34C2D8E}"/>
              </a:ext>
            </a:extLst>
          </p:cNvPr>
          <p:cNvSpPr>
            <a:spLocks noGrp="1"/>
          </p:cNvSpPr>
          <p:nvPr>
            <p:ph type="title"/>
          </p:nvPr>
        </p:nvSpPr>
        <p:spPr>
          <a:xfrm>
            <a:off x="838200" y="2766218"/>
            <a:ext cx="10515600" cy="1325563"/>
          </a:xfrm>
        </p:spPr>
        <p:txBody>
          <a:bodyPr/>
          <a:lstStyle/>
          <a:p>
            <a:pPr algn="ctr"/>
            <a:r>
              <a:rPr lang="en-US" dirty="0"/>
              <a:t>Thank You</a:t>
            </a:r>
            <a:br>
              <a:rPr lang="en-US" dirty="0"/>
            </a:br>
            <a:r>
              <a:rPr lang="en-US" dirty="0"/>
              <a:t>Any Questions?</a:t>
            </a:r>
          </a:p>
        </p:txBody>
      </p:sp>
    </p:spTree>
    <p:extLst>
      <p:ext uri="{BB962C8B-B14F-4D97-AF65-F5344CB8AC3E}">
        <p14:creationId xmlns:p14="http://schemas.microsoft.com/office/powerpoint/2010/main" val="3532409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6EA1CD2-8EEC-6222-82C0-6609AE8E456F}"/>
              </a:ext>
            </a:extLst>
          </p:cNvPr>
          <p:cNvSpPr txBox="1"/>
          <p:nvPr/>
        </p:nvSpPr>
        <p:spPr>
          <a:xfrm>
            <a:off x="838200" y="1690688"/>
            <a:ext cx="9376229" cy="1754326"/>
          </a:xfrm>
          <a:prstGeom prst="rect">
            <a:avLst/>
          </a:prstGeom>
          <a:noFill/>
        </p:spPr>
        <p:txBody>
          <a:bodyPr wrap="square" rtlCol="0">
            <a:spAutoFit/>
          </a:bodyPr>
          <a:lstStyle/>
          <a:p>
            <a:pPr marR="0" algn="l" rtl="0"/>
            <a:r>
              <a:rPr lang="en-GB" sz="1800" b="0" i="0" u="none" strike="noStrike" kern="100" baseline="0" dirty="0">
                <a:solidFill>
                  <a:srgbClr val="000000"/>
                </a:solidFill>
                <a:latin typeface="Calibri" panose="020F0502020204030204" pitchFamily="34" charset="0"/>
                <a:cs typeface="Calibri" panose="020F0502020204030204" pitchFamily="34" charset="0"/>
              </a:rPr>
              <a:t>The client company has a pool of cars and vans that are shared by employees as they are needed. These are used both for site visits and to transport equipment. The issue is that staff often find booking these an issue. </a:t>
            </a:r>
          </a:p>
          <a:p>
            <a:pPr marR="0" algn="l" rtl="0"/>
            <a:endParaRPr lang="en-GB" sz="1800" b="0" i="0" u="none" strike="noStrike" kern="100" baseline="0" dirty="0">
              <a:solidFill>
                <a:srgbClr val="000000"/>
              </a:solidFill>
              <a:latin typeface="Calibri" panose="020F0502020204030204" pitchFamily="34" charset="0"/>
              <a:cs typeface="Calibri" panose="020F0502020204030204" pitchFamily="34" charset="0"/>
            </a:endParaRPr>
          </a:p>
          <a:p>
            <a:pPr marR="0" algn="l" rtl="0"/>
            <a:r>
              <a:rPr lang="en-GB" sz="1800" b="0" i="0" u="none" strike="noStrike" kern="100" baseline="0" dirty="0">
                <a:solidFill>
                  <a:srgbClr val="000000"/>
                </a:solidFill>
                <a:latin typeface="Calibri" panose="020F0502020204030204" pitchFamily="34" charset="0"/>
                <a:cs typeface="Calibri" panose="020F0502020204030204" pitchFamily="34" charset="0"/>
              </a:rPr>
              <a:t>Staff currently use a set of shared outlook calendars for each vehicle however it can be hard to find one that is free and book it.</a:t>
            </a:r>
            <a:endParaRPr lang="en-US" dirty="0">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24A51F21-EFB4-483C-6B38-BC6A446EA6DE}"/>
              </a:ext>
            </a:extLst>
          </p:cNvPr>
          <p:cNvSpPr>
            <a:spLocks noGrp="1"/>
          </p:cNvSpPr>
          <p:nvPr>
            <p:ph type="title"/>
          </p:nvPr>
        </p:nvSpPr>
        <p:spPr>
          <a:xfrm>
            <a:off x="838200" y="365125"/>
            <a:ext cx="10515600" cy="1325563"/>
          </a:xfrm>
        </p:spPr>
        <p:txBody>
          <a:bodyPr/>
          <a:lstStyle/>
          <a:p>
            <a:r>
              <a:rPr lang="en-US" dirty="0"/>
              <a:t>Problem Statement</a:t>
            </a:r>
          </a:p>
        </p:txBody>
      </p:sp>
    </p:spTree>
    <p:extLst>
      <p:ext uri="{BB962C8B-B14F-4D97-AF65-F5344CB8AC3E}">
        <p14:creationId xmlns:p14="http://schemas.microsoft.com/office/powerpoint/2010/main" val="2479725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B5355-85C3-10D4-05FE-03385499CCDC}"/>
              </a:ext>
            </a:extLst>
          </p:cNvPr>
          <p:cNvSpPr>
            <a:spLocks noGrp="1"/>
          </p:cNvSpPr>
          <p:nvPr>
            <p:ph type="title"/>
          </p:nvPr>
        </p:nvSpPr>
        <p:spPr/>
        <p:txBody>
          <a:bodyPr/>
          <a:lstStyle/>
          <a:p>
            <a:r>
              <a:rPr lang="en-US" dirty="0"/>
              <a:t>Solution Proposal</a:t>
            </a:r>
          </a:p>
        </p:txBody>
      </p:sp>
      <p:sp>
        <p:nvSpPr>
          <p:cNvPr id="3" name="Content Placeholder 2">
            <a:extLst>
              <a:ext uri="{FF2B5EF4-FFF2-40B4-BE49-F238E27FC236}">
                <a16:creationId xmlns:a16="http://schemas.microsoft.com/office/drawing/2014/main" id="{EE76DAF2-63AF-EC42-3EB1-12D5172134F5}"/>
              </a:ext>
            </a:extLst>
          </p:cNvPr>
          <p:cNvSpPr>
            <a:spLocks noGrp="1"/>
          </p:cNvSpPr>
          <p:nvPr>
            <p:ph idx="1"/>
          </p:nvPr>
        </p:nvSpPr>
        <p:spPr/>
        <p:txBody>
          <a:bodyPr/>
          <a:lstStyle/>
          <a:p>
            <a:pPr marL="0" indent="0">
              <a:buNone/>
            </a:pPr>
            <a:r>
              <a:rPr lang="en-GB" sz="1800" b="0" i="0" dirty="0">
                <a:solidFill>
                  <a:srgbClr val="000000"/>
                </a:solidFill>
                <a:effectLst/>
                <a:latin typeface="Calibri" panose="020F0502020204030204" pitchFamily="34" charset="0"/>
              </a:rPr>
              <a:t>The client company’s employees struggle to book company vehicles, currently using outlook calendars to book each vehicle. We aim to develop a user-friendly web application to improve this experience and save time for the employees. </a:t>
            </a:r>
            <a:endParaRPr lang="en-US" dirty="0"/>
          </a:p>
        </p:txBody>
      </p:sp>
    </p:spTree>
    <p:extLst>
      <p:ext uri="{BB962C8B-B14F-4D97-AF65-F5344CB8AC3E}">
        <p14:creationId xmlns:p14="http://schemas.microsoft.com/office/powerpoint/2010/main" val="4076524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6C0F-6EA5-EB9C-663A-C4A4D7D43DD0}"/>
              </a:ext>
            </a:extLst>
          </p:cNvPr>
          <p:cNvSpPr>
            <a:spLocks noGrp="1"/>
          </p:cNvSpPr>
          <p:nvPr>
            <p:ph type="title"/>
          </p:nvPr>
        </p:nvSpPr>
        <p:spPr/>
        <p:txBody>
          <a:bodyPr/>
          <a:lstStyle/>
          <a:p>
            <a:r>
              <a:rPr lang="en-US" dirty="0"/>
              <a:t>Requirements</a:t>
            </a:r>
          </a:p>
        </p:txBody>
      </p:sp>
      <p:sp>
        <p:nvSpPr>
          <p:cNvPr id="3" name="Content Placeholder 2">
            <a:extLst>
              <a:ext uri="{FF2B5EF4-FFF2-40B4-BE49-F238E27FC236}">
                <a16:creationId xmlns:a16="http://schemas.microsoft.com/office/drawing/2014/main" id="{100136E1-05FD-489A-1859-009ADCD32FCD}"/>
              </a:ext>
            </a:extLst>
          </p:cNvPr>
          <p:cNvSpPr>
            <a:spLocks noGrp="1"/>
          </p:cNvSpPr>
          <p:nvPr>
            <p:ph idx="1"/>
          </p:nvPr>
        </p:nvSpPr>
        <p:spPr>
          <a:xfrm>
            <a:off x="5514109" y="1690688"/>
            <a:ext cx="10515600" cy="4351338"/>
          </a:xfrm>
        </p:spPr>
        <p:txBody>
          <a:bodyPr/>
          <a:lstStyle/>
          <a:p>
            <a:r>
              <a:rPr lang="en-US" dirty="0"/>
              <a:t>Problem statement (Link to)</a:t>
            </a:r>
          </a:p>
          <a:p>
            <a:r>
              <a:rPr lang="en-US" dirty="0"/>
              <a:t>Solution (Link to)</a:t>
            </a:r>
          </a:p>
          <a:p>
            <a:r>
              <a:rPr lang="en-US" dirty="0"/>
              <a:t>Requirements</a:t>
            </a:r>
          </a:p>
          <a:p>
            <a:r>
              <a:rPr lang="en-US" dirty="0"/>
              <a:t>Table of requirements(Image)</a:t>
            </a:r>
          </a:p>
          <a:p>
            <a:r>
              <a:rPr lang="en-US" dirty="0"/>
              <a:t>+ Nice to have features(Image)</a:t>
            </a:r>
          </a:p>
        </p:txBody>
      </p:sp>
      <p:graphicFrame>
        <p:nvGraphicFramePr>
          <p:cNvPr id="4" name="Table 4">
            <a:extLst>
              <a:ext uri="{FF2B5EF4-FFF2-40B4-BE49-F238E27FC236}">
                <a16:creationId xmlns:a16="http://schemas.microsoft.com/office/drawing/2014/main" id="{E2A9C373-FE3C-297F-DE86-5696C2B81C69}"/>
              </a:ext>
            </a:extLst>
          </p:cNvPr>
          <p:cNvGraphicFramePr>
            <a:graphicFrameLocks noGrp="1"/>
          </p:cNvGraphicFramePr>
          <p:nvPr>
            <p:extLst>
              <p:ext uri="{D42A27DB-BD31-4B8C-83A1-F6EECF244321}">
                <p14:modId xmlns:p14="http://schemas.microsoft.com/office/powerpoint/2010/main" val="3186708686"/>
              </p:ext>
            </p:extLst>
          </p:nvPr>
        </p:nvGraphicFramePr>
        <p:xfrm>
          <a:off x="838200" y="1690688"/>
          <a:ext cx="4283529" cy="2966720"/>
        </p:xfrm>
        <a:graphic>
          <a:graphicData uri="http://schemas.openxmlformats.org/drawingml/2006/table">
            <a:tbl>
              <a:tblPr firstRow="1" bandRow="1">
                <a:tableStyleId>{616DA210-FB5B-4158-B5E0-FEB733F419BA}</a:tableStyleId>
              </a:tblPr>
              <a:tblGrid>
                <a:gridCol w="4283529">
                  <a:extLst>
                    <a:ext uri="{9D8B030D-6E8A-4147-A177-3AD203B41FA5}">
                      <a16:colId xmlns:a16="http://schemas.microsoft.com/office/drawing/2014/main" val="3018420122"/>
                    </a:ext>
                  </a:extLst>
                </a:gridCol>
              </a:tblGrid>
              <a:tr h="370840">
                <a:tc>
                  <a:txBody>
                    <a:bodyPr/>
                    <a:lstStyle/>
                    <a:p>
                      <a:r>
                        <a:rPr lang="en-US" dirty="0"/>
                        <a:t>Requirements</a:t>
                      </a:r>
                    </a:p>
                  </a:txBody>
                  <a:tcPr/>
                </a:tc>
                <a:extLst>
                  <a:ext uri="{0D108BD9-81ED-4DB2-BD59-A6C34878D82A}">
                    <a16:rowId xmlns:a16="http://schemas.microsoft.com/office/drawing/2014/main" val="1289579778"/>
                  </a:ext>
                </a:extLst>
              </a:tr>
              <a:tr h="370840">
                <a:tc>
                  <a:txBody>
                    <a:bodyPr/>
                    <a:lstStyle/>
                    <a:p>
                      <a:r>
                        <a:rPr lang="en-US" dirty="0"/>
                        <a:t>Authentication</a:t>
                      </a:r>
                    </a:p>
                  </a:txBody>
                  <a:tcPr/>
                </a:tc>
                <a:extLst>
                  <a:ext uri="{0D108BD9-81ED-4DB2-BD59-A6C34878D82A}">
                    <a16:rowId xmlns:a16="http://schemas.microsoft.com/office/drawing/2014/main" val="3908492960"/>
                  </a:ext>
                </a:extLst>
              </a:tr>
              <a:tr h="370840">
                <a:tc>
                  <a:txBody>
                    <a:bodyPr/>
                    <a:lstStyle/>
                    <a:p>
                      <a:r>
                        <a:rPr lang="en-US" dirty="0"/>
                        <a:t>Vehicle Management</a:t>
                      </a:r>
                    </a:p>
                  </a:txBody>
                  <a:tcPr/>
                </a:tc>
                <a:extLst>
                  <a:ext uri="{0D108BD9-81ED-4DB2-BD59-A6C34878D82A}">
                    <a16:rowId xmlns:a16="http://schemas.microsoft.com/office/drawing/2014/main" val="809034822"/>
                  </a:ext>
                </a:extLst>
              </a:tr>
              <a:tr h="370840">
                <a:tc>
                  <a:txBody>
                    <a:bodyPr/>
                    <a:lstStyle/>
                    <a:p>
                      <a:r>
                        <a:rPr lang="en-US" dirty="0"/>
                        <a:t>Booking System</a:t>
                      </a:r>
                    </a:p>
                  </a:txBody>
                  <a:tcPr/>
                </a:tc>
                <a:extLst>
                  <a:ext uri="{0D108BD9-81ED-4DB2-BD59-A6C34878D82A}">
                    <a16:rowId xmlns:a16="http://schemas.microsoft.com/office/drawing/2014/main" val="2468425487"/>
                  </a:ext>
                </a:extLst>
              </a:tr>
              <a:tr h="370840">
                <a:tc>
                  <a:txBody>
                    <a:bodyPr/>
                    <a:lstStyle/>
                    <a:p>
                      <a:r>
                        <a:rPr lang="en-US" dirty="0"/>
                        <a:t>User Interface</a:t>
                      </a:r>
                    </a:p>
                  </a:txBody>
                  <a:tcPr/>
                </a:tc>
                <a:extLst>
                  <a:ext uri="{0D108BD9-81ED-4DB2-BD59-A6C34878D82A}">
                    <a16:rowId xmlns:a16="http://schemas.microsoft.com/office/drawing/2014/main" val="1683693965"/>
                  </a:ext>
                </a:extLst>
              </a:tr>
              <a:tr h="370840">
                <a:tc>
                  <a:txBody>
                    <a:bodyPr/>
                    <a:lstStyle/>
                    <a:p>
                      <a:r>
                        <a:rPr lang="en-US" dirty="0"/>
                        <a:t>Nice to have features</a:t>
                      </a:r>
                    </a:p>
                  </a:txBody>
                  <a:tcPr/>
                </a:tc>
                <a:extLst>
                  <a:ext uri="{0D108BD9-81ED-4DB2-BD59-A6C34878D82A}">
                    <a16:rowId xmlns:a16="http://schemas.microsoft.com/office/drawing/2014/main" val="3463268930"/>
                  </a:ext>
                </a:extLst>
              </a:tr>
              <a:tr h="370840">
                <a:tc>
                  <a:txBody>
                    <a:bodyPr/>
                    <a:lstStyle/>
                    <a:p>
                      <a:r>
                        <a:rPr lang="en-US" dirty="0"/>
                        <a:t>Data Security</a:t>
                      </a:r>
                    </a:p>
                  </a:txBody>
                  <a:tcPr/>
                </a:tc>
                <a:extLst>
                  <a:ext uri="{0D108BD9-81ED-4DB2-BD59-A6C34878D82A}">
                    <a16:rowId xmlns:a16="http://schemas.microsoft.com/office/drawing/2014/main" val="3402633367"/>
                  </a:ext>
                </a:extLst>
              </a:tr>
              <a:tr h="370840">
                <a:tc>
                  <a:txBody>
                    <a:bodyPr/>
                    <a:lstStyle/>
                    <a:p>
                      <a:r>
                        <a:rPr lang="en-US" dirty="0"/>
                        <a:t>API</a:t>
                      </a:r>
                    </a:p>
                  </a:txBody>
                  <a:tcPr/>
                </a:tc>
                <a:extLst>
                  <a:ext uri="{0D108BD9-81ED-4DB2-BD59-A6C34878D82A}">
                    <a16:rowId xmlns:a16="http://schemas.microsoft.com/office/drawing/2014/main" val="2518897887"/>
                  </a:ext>
                </a:extLst>
              </a:tr>
            </a:tbl>
          </a:graphicData>
        </a:graphic>
      </p:graphicFrame>
    </p:spTree>
    <p:extLst>
      <p:ext uri="{BB962C8B-B14F-4D97-AF65-F5344CB8AC3E}">
        <p14:creationId xmlns:p14="http://schemas.microsoft.com/office/powerpoint/2010/main" val="2313720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D0921-82D9-7D8E-3A7E-FC1C9237B4BF}"/>
              </a:ext>
            </a:extLst>
          </p:cNvPr>
          <p:cNvSpPr>
            <a:spLocks noGrp="1"/>
          </p:cNvSpPr>
          <p:nvPr>
            <p:ph type="title"/>
          </p:nvPr>
        </p:nvSpPr>
        <p:spPr/>
        <p:txBody>
          <a:bodyPr/>
          <a:lstStyle/>
          <a:p>
            <a:r>
              <a:rPr lang="en-US" dirty="0"/>
              <a:t>Team collaboration</a:t>
            </a:r>
          </a:p>
        </p:txBody>
      </p:sp>
      <p:pic>
        <p:nvPicPr>
          <p:cNvPr id="1028" name="Picture 4" descr="Happy Blurpthday to Discord, a Place for Everything You Can Imagine">
            <a:extLst>
              <a:ext uri="{FF2B5EF4-FFF2-40B4-BE49-F238E27FC236}">
                <a16:creationId xmlns:a16="http://schemas.microsoft.com/office/drawing/2014/main" id="{BF0B260B-4512-F9B1-F762-69F6A51726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3429000"/>
            <a:ext cx="6096000" cy="3048000"/>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1026" name="Picture 2" descr="What's new in Microsoft Teams? - HJS Technology Ltd">
            <a:extLst>
              <a:ext uri="{FF2B5EF4-FFF2-40B4-BE49-F238E27FC236}">
                <a16:creationId xmlns:a16="http://schemas.microsoft.com/office/drawing/2014/main" id="{A893A38F-7DA5-F7D4-1881-E58799C5D5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34548" y="1690688"/>
            <a:ext cx="4804281" cy="2702408"/>
          </a:xfrm>
          <a:prstGeom prst="rect">
            <a:avLst/>
          </a:prstGeom>
          <a:noFill/>
          <a:effectLst>
            <a:glow>
              <a:schemeClr val="accent1">
                <a:alpha val="40000"/>
              </a:schemeClr>
            </a:glow>
            <a:softEdge rad="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8962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B334D-10E6-9CC7-1F3F-4FCE6117ECCC}"/>
              </a:ext>
            </a:extLst>
          </p:cNvPr>
          <p:cNvSpPr>
            <a:spLocks noGrp="1"/>
          </p:cNvSpPr>
          <p:nvPr>
            <p:ph type="title"/>
          </p:nvPr>
        </p:nvSpPr>
        <p:spPr/>
        <p:txBody>
          <a:bodyPr/>
          <a:lstStyle/>
          <a:p>
            <a:r>
              <a:rPr lang="en-US" dirty="0"/>
              <a:t>Sprint Routine</a:t>
            </a:r>
          </a:p>
        </p:txBody>
      </p:sp>
      <p:pic>
        <p:nvPicPr>
          <p:cNvPr id="2050" name="Picture 2" descr="What is Scrum? | The Agile Journey: A Scrum overview">
            <a:extLst>
              <a:ext uri="{FF2B5EF4-FFF2-40B4-BE49-F238E27FC236}">
                <a16:creationId xmlns:a16="http://schemas.microsoft.com/office/drawing/2014/main" id="{AFD5706E-FDF4-FC4C-1044-8E1BBD1587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5100" y="1690688"/>
            <a:ext cx="8128000" cy="4247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4557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FF657-80AB-BDA7-31EC-6C30F57A63AB}"/>
              </a:ext>
            </a:extLst>
          </p:cNvPr>
          <p:cNvSpPr>
            <a:spLocks noGrp="1"/>
          </p:cNvSpPr>
          <p:nvPr>
            <p:ph type="title"/>
          </p:nvPr>
        </p:nvSpPr>
        <p:spPr/>
        <p:txBody>
          <a:bodyPr/>
          <a:lstStyle/>
          <a:p>
            <a:r>
              <a:rPr lang="en-US" dirty="0"/>
              <a:t>Sprints(1, 2, 3)</a:t>
            </a:r>
          </a:p>
        </p:txBody>
      </p:sp>
      <p:pic>
        <p:nvPicPr>
          <p:cNvPr id="5" name="Content Placeholder 4" descr="A screenshot of a computer&#10;&#10;Description automatically generated">
            <a:extLst>
              <a:ext uri="{FF2B5EF4-FFF2-40B4-BE49-F238E27FC236}">
                <a16:creationId xmlns:a16="http://schemas.microsoft.com/office/drawing/2014/main" id="{9B72A986-4598-13B3-F0D4-0750F09451F8}"/>
              </a:ext>
            </a:extLst>
          </p:cNvPr>
          <p:cNvPicPr>
            <a:picLocks noGrp="1" noChangeAspect="1"/>
          </p:cNvPicPr>
          <p:nvPr>
            <p:ph idx="1"/>
          </p:nvPr>
        </p:nvPicPr>
        <p:blipFill rotWithShape="1">
          <a:blip r:embed="rId3"/>
          <a:srcRect l="32688" t="31301" r="17061" b="16649"/>
          <a:stretch/>
        </p:blipFill>
        <p:spPr>
          <a:xfrm>
            <a:off x="2890519" y="1690688"/>
            <a:ext cx="5845664" cy="3937877"/>
          </a:xfrm>
        </p:spPr>
      </p:pic>
    </p:spTree>
    <p:extLst>
      <p:ext uri="{BB962C8B-B14F-4D97-AF65-F5344CB8AC3E}">
        <p14:creationId xmlns:p14="http://schemas.microsoft.com/office/powerpoint/2010/main" val="2873106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FF657-80AB-BDA7-31EC-6C30F57A63AB}"/>
              </a:ext>
            </a:extLst>
          </p:cNvPr>
          <p:cNvSpPr>
            <a:spLocks noGrp="1"/>
          </p:cNvSpPr>
          <p:nvPr>
            <p:ph type="title"/>
          </p:nvPr>
        </p:nvSpPr>
        <p:spPr/>
        <p:txBody>
          <a:bodyPr/>
          <a:lstStyle/>
          <a:p>
            <a:r>
              <a:rPr lang="en-US" dirty="0"/>
              <a:t>Feedback</a:t>
            </a:r>
          </a:p>
        </p:txBody>
      </p:sp>
      <p:grpSp>
        <p:nvGrpSpPr>
          <p:cNvPr id="14" name="Group 13">
            <a:extLst>
              <a:ext uri="{FF2B5EF4-FFF2-40B4-BE49-F238E27FC236}">
                <a16:creationId xmlns:a16="http://schemas.microsoft.com/office/drawing/2014/main" id="{15FC1AC6-09B1-AE1C-7392-54C75860AEFE}"/>
              </a:ext>
            </a:extLst>
          </p:cNvPr>
          <p:cNvGrpSpPr/>
          <p:nvPr/>
        </p:nvGrpSpPr>
        <p:grpSpPr>
          <a:xfrm>
            <a:off x="977720" y="213548"/>
            <a:ext cx="4071622" cy="6430904"/>
            <a:chOff x="850175" y="212281"/>
            <a:chExt cx="4524024" cy="7145449"/>
          </a:xfrm>
        </p:grpSpPr>
        <p:pic>
          <p:nvPicPr>
            <p:cNvPr id="5" name="Picture 4">
              <a:extLst>
                <a:ext uri="{FF2B5EF4-FFF2-40B4-BE49-F238E27FC236}">
                  <a16:creationId xmlns:a16="http://schemas.microsoft.com/office/drawing/2014/main" id="{0A5DD68E-160C-8A6B-A31A-79A6F536BED3}"/>
                </a:ext>
              </a:extLst>
            </p:cNvPr>
            <p:cNvPicPr>
              <a:picLocks noChangeAspect="1"/>
            </p:cNvPicPr>
            <p:nvPr/>
          </p:nvPicPr>
          <p:blipFill rotWithShape="1">
            <a:blip r:embed="rId3"/>
            <a:srcRect l="264" b="6304"/>
            <a:stretch/>
          </p:blipFill>
          <p:spPr>
            <a:xfrm>
              <a:off x="850175" y="212281"/>
              <a:ext cx="4524023" cy="2757545"/>
            </a:xfrm>
            <a:prstGeom prst="rect">
              <a:avLst/>
            </a:prstGeom>
          </p:spPr>
        </p:pic>
        <p:pic>
          <p:nvPicPr>
            <p:cNvPr id="7" name="Picture 6">
              <a:extLst>
                <a:ext uri="{FF2B5EF4-FFF2-40B4-BE49-F238E27FC236}">
                  <a16:creationId xmlns:a16="http://schemas.microsoft.com/office/drawing/2014/main" id="{81865EC3-73AB-F5FB-62D5-952F549A70D7}"/>
                </a:ext>
              </a:extLst>
            </p:cNvPr>
            <p:cNvPicPr>
              <a:picLocks noChangeAspect="1"/>
            </p:cNvPicPr>
            <p:nvPr/>
          </p:nvPicPr>
          <p:blipFill rotWithShape="1">
            <a:blip r:embed="rId4"/>
            <a:srcRect t="7216" r="727" b="-1"/>
            <a:stretch/>
          </p:blipFill>
          <p:spPr>
            <a:xfrm>
              <a:off x="850177" y="2929081"/>
              <a:ext cx="4524022" cy="2616179"/>
            </a:xfrm>
            <a:prstGeom prst="rect">
              <a:avLst/>
            </a:prstGeom>
          </p:spPr>
        </p:pic>
        <p:pic>
          <p:nvPicPr>
            <p:cNvPr id="9" name="Picture 8">
              <a:extLst>
                <a:ext uri="{FF2B5EF4-FFF2-40B4-BE49-F238E27FC236}">
                  <a16:creationId xmlns:a16="http://schemas.microsoft.com/office/drawing/2014/main" id="{F6F451C2-B9C4-4A6A-EC76-F11FF26A3CD2}"/>
                </a:ext>
              </a:extLst>
            </p:cNvPr>
            <p:cNvPicPr>
              <a:picLocks noChangeAspect="1"/>
            </p:cNvPicPr>
            <p:nvPr/>
          </p:nvPicPr>
          <p:blipFill rotWithShape="1">
            <a:blip r:embed="rId5"/>
            <a:srcRect l="333" r="890" b="17388"/>
            <a:stretch/>
          </p:blipFill>
          <p:spPr>
            <a:xfrm>
              <a:off x="850175" y="5166880"/>
              <a:ext cx="4524023" cy="2190850"/>
            </a:xfrm>
            <a:prstGeom prst="rect">
              <a:avLst/>
            </a:prstGeom>
          </p:spPr>
        </p:pic>
      </p:grpSp>
      <p:grpSp>
        <p:nvGrpSpPr>
          <p:cNvPr id="16" name="Group 15">
            <a:extLst>
              <a:ext uri="{FF2B5EF4-FFF2-40B4-BE49-F238E27FC236}">
                <a16:creationId xmlns:a16="http://schemas.microsoft.com/office/drawing/2014/main" id="{B115B0BD-A1F3-5EF4-12E3-DB2D4B1E2645}"/>
              </a:ext>
            </a:extLst>
          </p:cNvPr>
          <p:cNvGrpSpPr/>
          <p:nvPr/>
        </p:nvGrpSpPr>
        <p:grpSpPr>
          <a:xfrm>
            <a:off x="5453381" y="213548"/>
            <a:ext cx="4071622" cy="4567665"/>
            <a:chOff x="4909821" y="365125"/>
            <a:chExt cx="4071622" cy="4567665"/>
          </a:xfrm>
        </p:grpSpPr>
        <p:pic>
          <p:nvPicPr>
            <p:cNvPr id="11" name="Picture 10">
              <a:extLst>
                <a:ext uri="{FF2B5EF4-FFF2-40B4-BE49-F238E27FC236}">
                  <a16:creationId xmlns:a16="http://schemas.microsoft.com/office/drawing/2014/main" id="{7D0ECAE0-5D91-29C0-3343-06157B4F75DA}"/>
                </a:ext>
              </a:extLst>
            </p:cNvPr>
            <p:cNvPicPr>
              <a:picLocks noChangeAspect="1"/>
            </p:cNvPicPr>
            <p:nvPr/>
          </p:nvPicPr>
          <p:blipFill rotWithShape="1">
            <a:blip r:embed="rId6"/>
            <a:srcRect r="335"/>
            <a:stretch/>
          </p:blipFill>
          <p:spPr>
            <a:xfrm>
              <a:off x="4909822" y="365125"/>
              <a:ext cx="4071621" cy="2746294"/>
            </a:xfrm>
            <a:prstGeom prst="rect">
              <a:avLst/>
            </a:prstGeom>
          </p:spPr>
        </p:pic>
        <p:pic>
          <p:nvPicPr>
            <p:cNvPr id="13" name="Picture 12">
              <a:extLst>
                <a:ext uri="{FF2B5EF4-FFF2-40B4-BE49-F238E27FC236}">
                  <a16:creationId xmlns:a16="http://schemas.microsoft.com/office/drawing/2014/main" id="{ABD9B76B-3FF4-A54F-A46D-5C54DDE4E2E9}"/>
                </a:ext>
              </a:extLst>
            </p:cNvPr>
            <p:cNvPicPr>
              <a:picLocks noChangeAspect="1"/>
            </p:cNvPicPr>
            <p:nvPr/>
          </p:nvPicPr>
          <p:blipFill>
            <a:blip r:embed="rId7"/>
            <a:stretch>
              <a:fillRect/>
            </a:stretch>
          </p:blipFill>
          <p:spPr>
            <a:xfrm>
              <a:off x="4909821" y="2876484"/>
              <a:ext cx="4071622" cy="2056306"/>
            </a:xfrm>
            <a:prstGeom prst="rect">
              <a:avLst/>
            </a:prstGeom>
          </p:spPr>
        </p:pic>
      </p:grpSp>
    </p:spTree>
    <p:extLst>
      <p:ext uri="{BB962C8B-B14F-4D97-AF65-F5344CB8AC3E}">
        <p14:creationId xmlns:p14="http://schemas.microsoft.com/office/powerpoint/2010/main" val="3250268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2500"/>
                            </p:stCondLst>
                            <p:childTnLst>
                              <p:par>
                                <p:cTn id="9" presetID="10" presetClass="entr" presetSubtype="0" fill="hold" nodeType="afterEffect">
                                  <p:stCondLst>
                                    <p:cond delay="200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8E39D539BAFAB4C8E20DD33164A30EE" ma:contentTypeVersion="10" ma:contentTypeDescription="Create a new document." ma:contentTypeScope="" ma:versionID="0638a7186f4a2eb79ffb63bf21751e2d">
  <xsd:schema xmlns:xsd="http://www.w3.org/2001/XMLSchema" xmlns:xs="http://www.w3.org/2001/XMLSchema" xmlns:p="http://schemas.microsoft.com/office/2006/metadata/properties" xmlns:ns2="9b6b5dc1-55be-48fe-a2e2-884fca0a569a" xmlns:ns3="20cd4b29-846e-4b7a-950e-dcb92c3833c0" targetNamespace="http://schemas.microsoft.com/office/2006/metadata/properties" ma:root="true" ma:fieldsID="6529d47df218dce6285999ca3aefaa1c" ns2:_="" ns3:_="">
    <xsd:import namespace="9b6b5dc1-55be-48fe-a2e2-884fca0a569a"/>
    <xsd:import namespace="20cd4b29-846e-4b7a-950e-dcb92c3833c0"/>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b6b5dc1-55be-48fe-a2e2-884fca0a56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0cd4b29-846e-4b7a-950e-dcb92c3833c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5E0726F-C691-450A-A8B2-AFE8423E61BE}">
  <ds:schemaRefs>
    <ds:schemaRef ds:uri="http://schemas.microsoft.com/sharepoint/v3/contenttype/forms"/>
  </ds:schemaRefs>
</ds:datastoreItem>
</file>

<file path=customXml/itemProps2.xml><?xml version="1.0" encoding="utf-8"?>
<ds:datastoreItem xmlns:ds="http://schemas.openxmlformats.org/officeDocument/2006/customXml" ds:itemID="{585D9BFB-30FE-47A6-9B5E-3C08C1B5AEFF}">
  <ds:schemaRefs>
    <ds:schemaRef ds:uri="http://schemas.microsoft.com/office/infopath/2007/PartnerControls"/>
    <ds:schemaRef ds:uri="http://www.w3.org/XML/1998/namespace"/>
    <ds:schemaRef ds:uri="http://schemas.openxmlformats.org/package/2006/metadata/core-properties"/>
    <ds:schemaRef ds:uri="http://schemas.microsoft.com/office/2006/documentManagement/types"/>
    <ds:schemaRef ds:uri="9b6b5dc1-55be-48fe-a2e2-884fca0a569a"/>
    <ds:schemaRef ds:uri="http://purl.org/dc/elements/1.1/"/>
    <ds:schemaRef ds:uri="http://purl.org/dc/dcmitype/"/>
    <ds:schemaRef ds:uri="20cd4b29-846e-4b7a-950e-dcb92c3833c0"/>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C23456C9-2FD9-41DF-9E43-3B661053A8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b6b5dc1-55be-48fe-a2e2-884fca0a569a"/>
    <ds:schemaRef ds:uri="20cd4b29-846e-4b7a-950e-dcb92c3833c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744</TotalTime>
  <Words>668</Words>
  <Application>Microsoft Office PowerPoint</Application>
  <PresentationFormat>Widescreen</PresentationFormat>
  <Paragraphs>161</Paragraphs>
  <Slides>25</Slides>
  <Notes>23</Notes>
  <HiddenSlides>4</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PowerPoint Presentation</vt:lpstr>
      <vt:lpstr>Team </vt:lpstr>
      <vt:lpstr>Problem Statement</vt:lpstr>
      <vt:lpstr>Solution Proposal</vt:lpstr>
      <vt:lpstr>Requirements</vt:lpstr>
      <vt:lpstr>Team collaboration</vt:lpstr>
      <vt:lpstr>Sprint Routine</vt:lpstr>
      <vt:lpstr>Sprints(1, 2, 3)</vt:lpstr>
      <vt:lpstr>Feedback</vt:lpstr>
      <vt:lpstr>Figma</vt:lpstr>
      <vt:lpstr>Frontend</vt:lpstr>
      <vt:lpstr>Tailwinds</vt:lpstr>
      <vt:lpstr>Backend</vt:lpstr>
      <vt:lpstr>Database</vt:lpstr>
      <vt:lpstr>Hosting/Server</vt:lpstr>
      <vt:lpstr>Github Actions</vt:lpstr>
      <vt:lpstr>Github Version Control</vt:lpstr>
      <vt:lpstr>Github Project</vt:lpstr>
      <vt:lpstr>Project Milestones</vt:lpstr>
      <vt:lpstr>Creation of the company</vt:lpstr>
      <vt:lpstr>Discussion on extra components</vt:lpstr>
      <vt:lpstr>Exclusions</vt:lpstr>
      <vt:lpstr>Future development</vt:lpstr>
      <vt:lpstr>Summary</vt:lpstr>
      <vt:lpstr>Thank You 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Jacob Shattock</dc:creator>
  <cp:lastModifiedBy>Steve Dawe</cp:lastModifiedBy>
  <cp:revision>64</cp:revision>
  <dcterms:created xsi:type="dcterms:W3CDTF">2024-03-25T17:53:56Z</dcterms:created>
  <dcterms:modified xsi:type="dcterms:W3CDTF">2024-04-28T11:30:10Z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0x010100D8E39D539BAFAB4C8E20DD33164A30EE</vt:lpwstr>
  </property>
</Properties>
</file>

<file path=docProps/thumbnail.jpeg>
</file>